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300" r:id="rId2"/>
    <p:sldId id="301" r:id="rId3"/>
    <p:sldId id="302" r:id="rId4"/>
    <p:sldId id="303" r:id="rId5"/>
    <p:sldId id="304" r:id="rId6"/>
    <p:sldId id="305" r:id="rId7"/>
    <p:sldId id="262" r:id="rId8"/>
    <p:sldId id="263" r:id="rId9"/>
    <p:sldId id="306" r:id="rId10"/>
    <p:sldId id="265" r:id="rId11"/>
    <p:sldId id="266" r:id="rId12"/>
    <p:sldId id="267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271" r:id="rId21"/>
    <p:sldId id="314" r:id="rId22"/>
    <p:sldId id="272" r:id="rId23"/>
    <p:sldId id="315" r:id="rId24"/>
    <p:sldId id="316" r:id="rId25"/>
    <p:sldId id="269" r:id="rId26"/>
    <p:sldId id="270" r:id="rId27"/>
    <p:sldId id="256" r:id="rId28"/>
    <p:sldId id="257" r:id="rId29"/>
    <p:sldId id="260" r:id="rId30"/>
    <p:sldId id="261" r:id="rId31"/>
    <p:sldId id="259" r:id="rId32"/>
    <p:sldId id="274" r:id="rId33"/>
    <p:sldId id="277" r:id="rId34"/>
    <p:sldId id="286" r:id="rId35"/>
    <p:sldId id="287" r:id="rId36"/>
    <p:sldId id="275" r:id="rId37"/>
    <p:sldId id="258" r:id="rId38"/>
    <p:sldId id="299" r:id="rId39"/>
    <p:sldId id="285" r:id="rId40"/>
    <p:sldId id="276" r:id="rId41"/>
    <p:sldId id="278" r:id="rId42"/>
    <p:sldId id="281" r:id="rId43"/>
    <p:sldId id="282" r:id="rId44"/>
    <p:sldId id="279" r:id="rId45"/>
    <p:sldId id="284" r:id="rId46"/>
    <p:sldId id="280" r:id="rId47"/>
    <p:sldId id="283" r:id="rId48"/>
    <p:sldId id="288" r:id="rId49"/>
    <p:sldId id="264" r:id="rId50"/>
    <p:sldId id="289" r:id="rId51"/>
    <p:sldId id="293" r:id="rId52"/>
    <p:sldId id="295" r:id="rId53"/>
    <p:sldId id="297" r:id="rId54"/>
    <p:sldId id="298" r:id="rId55"/>
    <p:sldId id="296" r:id="rId56"/>
    <p:sldId id="292" r:id="rId57"/>
    <p:sldId id="290" r:id="rId58"/>
    <p:sldId id="273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28"/>
    <p:restoredTop sz="88462"/>
  </p:normalViewPr>
  <p:slideViewPr>
    <p:cSldViewPr snapToGrid="0" snapToObjects="1">
      <p:cViewPr varScale="1">
        <p:scale>
          <a:sx n="111" d="100"/>
          <a:sy n="111" d="100"/>
        </p:scale>
        <p:origin x="44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77EEB3-2532-254F-AD9A-958C580B366B}" type="datetimeFigureOut">
              <a:rPr lang="en-US" smtClean="0"/>
              <a:t>4/2/20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241E23-ECDC-F84B-8EB6-F34600CF0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77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31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2697ec94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2697ec94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5025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2697ec94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2697ec94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9834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2697ec94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2697ec942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3076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PDFFigures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Figures,</a:t>
            </a:r>
            <a:r>
              <a:rPr lang="zh-CN" altLang="en-US" dirty="0"/>
              <a:t> </a:t>
            </a:r>
            <a:r>
              <a:rPr lang="en-US" altLang="zh-CN" dirty="0"/>
              <a:t>tables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captions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PDFs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89545-472E-9842-87D8-89DDE6103B7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8825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covid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41E23-ECDC-F84B-8EB6-F34600CF02D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938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to SQL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41E23-ECDC-F84B-8EB6-F34600CF02D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71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2636f0a3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2636f0a3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986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2636f0a3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2636f0a3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533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2636f0a3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72636f0a3e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5702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2636f0a3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2636f0a3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932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2636f0a3e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2636f0a3e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9953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2697ec94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2697ec94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7754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2697ec94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2697ec94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9204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2697ec94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2697ec94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1695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DCD60-9E60-C448-915E-FBC7ED7366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45D4A-C54B-9C4B-A96E-A1AB64F536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3620A-AC67-FE49-B237-392271075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4/2/20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6CEA1-B544-C041-B80A-318BF2C9A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23BB5-0371-AD42-AC04-084806084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59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BA00D-6EB1-C749-AD58-39EC70176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F0EAFB-2C12-FF49-B2EF-37D5F8094D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645EF-6B11-544A-8582-515AB007B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4/2/20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01D6E-6C3B-4E44-AE0E-0E0362B79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1F530-545B-E641-B501-B3CB28D1D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5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78D5D7-697D-C14D-8D23-DE6CC09483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3C60F8-2C45-AF46-B40A-B18DA99E7E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76BE2-6214-C94A-802B-8CB5B303E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4/2/20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17F0D-101C-E342-A381-66692BBD5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7A261-9C62-A047-88A0-6BE7F0C19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29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4010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11BFD-FF17-5A4E-AE20-F3D1193C4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8BEEE-6247-3C49-B843-56B76BE22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03470-9EAC-834F-8D19-2C7D8C878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4/2/20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36DBB-FDF6-9D4B-9347-DFA9C68CF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9C6C7-5FBD-CA45-97FD-A4A2CC9B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669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83287-1244-044E-8120-ED80A08C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8A47B-E02D-E84C-98CF-0254B4812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2D22A-6052-7444-B82B-52568B79F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4/2/20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45307-C0A4-8648-A8FC-14FEE716F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43AAD-8722-CA43-B3C7-0CC5973F2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2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23F30-A792-234A-B6C2-9F88BE75D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1C699-781B-5B4C-8CCF-3E9CC6EADB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B39C2-6990-8F47-BE6D-BC09AF2D7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2AC93-0A07-D74A-A41A-3B93FECD4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4/2/20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CD02F-36D7-7A4A-8319-60F73EB67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7AA84F-3CEB-7843-8A09-173D65405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30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314-AD71-6A40-A86E-60E2FBA76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0BD5C-5FBC-C148-A8DC-8697C8097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C4AF77-B3B6-B24C-8D88-1160A8CC7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1DEFE3-0D65-874E-A2DA-70A21099C5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AB60CC-4F9E-6444-9A23-ABDE2AF5C0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CA4962-3B47-E249-A88E-26CBD7238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4/2/20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6B38B4-B67A-1E43-9774-C8825F68D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3B6F05-3142-5848-AFF8-C5014AE1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75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A66E1-B824-B548-8B36-6A84BD189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E49E96-C09D-FC40-87A3-0B1C5E2CC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4/2/20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8A9BD2-4F82-9940-8E44-6CD61FFA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823D1F-DA49-5A48-8B9F-86527E82F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34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AF27A5-FC94-714B-8A28-F31407E10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4/2/20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5624B4-E725-A948-B7FF-8E68358D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1EF5D-8F0B-DB4A-B7FA-AD41C3769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61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D7B60-D66C-694D-8C13-D4D9BE9B8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18D0E-2957-D343-B7BC-986182DFF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2370A-39D0-EB4C-8F6B-9C2D45AF1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A908C-9453-5244-91B6-0C8BA692C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4/2/20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BAA170-5DF6-C041-87B0-985E21531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6F981-DF03-6240-B5DE-9D74A7A8E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09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B9ABC-D3C2-794D-9DC8-9FD53C595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92607B-F913-7947-8A23-5A9BA3F4FC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90B26-3497-564A-8F0E-1707498D25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92668-87E2-F449-A810-D4B9C2CA4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4/2/20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0E0325-3993-EE43-AF3A-8CF0BA651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1F28AB-58ED-0E49-9D32-444584143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83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A61F12-D1AC-C54E-825B-C25A7E13B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4A889-F310-2146-AD59-D6E632E1F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E2B63-5226-0748-9584-E2CB45BF0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077B7F3-A623-604C-9FA0-35347E68EB54}" type="datetimeFigureOut">
              <a:rPr lang="en-US" smtClean="0"/>
              <a:pPr/>
              <a:t>4/2/20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DCCF8-404C-6148-8B45-A4FDF75D6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03BB2-2095-B349-ADC5-3F1C09D04D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8E10350-1EBD-5B44-B3D7-8DA55A06D2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28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Wrangler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Sean Kandel, Andreas Paepcke, Joseph Hellerstein and Jeffrey Heer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12893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Interface</a:t>
            </a:r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680400" cy="507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Editable natural language descriptors of transforms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Cut down for concision, default parameters omitted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Pattern substitution to make regular expressions readable (not for custom regular expressions)</a:t>
            </a:r>
            <a:endParaRPr/>
          </a:p>
          <a:p>
            <a:r>
              <a:rPr lang="en"/>
              <a:t>Visual previews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Selection (highlight)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Deletion (colored in red)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Update (overwrite and shade in yellow)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Column (display new column)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Table (side-by-side of new table)</a:t>
            </a:r>
            <a:endParaRPr/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2034" y="909201"/>
            <a:ext cx="5689601" cy="289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3634" y="3803143"/>
            <a:ext cx="4346393" cy="26484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474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Evaluation</a:t>
            </a:r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309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Compared against Excel: popularity, had same capability as Wrangler</a:t>
            </a:r>
            <a:endParaRPr/>
          </a:p>
          <a:p>
            <a:r>
              <a:rPr lang="en"/>
              <a:t>12 participants, skilled in data</a:t>
            </a:r>
            <a:endParaRPr/>
          </a:p>
          <a:p>
            <a:r>
              <a:rPr lang="en"/>
              <a:t>10 minute tutorial on Wrangler</a:t>
            </a:r>
            <a:endParaRPr/>
          </a:p>
          <a:p>
            <a:r>
              <a:rPr lang="en"/>
              <a:t>3 tasks:</a:t>
            </a:r>
            <a:endParaRPr/>
          </a:p>
          <a:p>
            <a:pPr lvl="1">
              <a:spcBef>
                <a:spcPts val="0"/>
              </a:spcBef>
              <a:buAutoNum type="arabicPeriod"/>
            </a:pPr>
            <a:r>
              <a:rPr lang="en"/>
              <a:t>Extract text</a:t>
            </a:r>
            <a:endParaRPr/>
          </a:p>
          <a:p>
            <a:pPr lvl="1">
              <a:spcBef>
                <a:spcPts val="0"/>
              </a:spcBef>
              <a:buAutoNum type="arabicPeriod"/>
            </a:pPr>
            <a:r>
              <a:rPr lang="en"/>
              <a:t>FIll missing values</a:t>
            </a:r>
            <a:endParaRPr/>
          </a:p>
          <a:p>
            <a:pPr lvl="1">
              <a:spcBef>
                <a:spcPts val="0"/>
              </a:spcBef>
              <a:buAutoNum type="arabicPeriod"/>
            </a:pPr>
            <a:r>
              <a:rPr lang="en"/>
              <a:t>Reshape table structure</a:t>
            </a:r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0334" y="4284868"/>
            <a:ext cx="6731335" cy="24216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0431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Discussion</a:t>
            </a: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96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Use Cases:</a:t>
            </a:r>
            <a:endParaRPr/>
          </a:p>
          <a:p>
            <a:pPr lvl="1" indent="-457189">
              <a:spcBef>
                <a:spcPts val="0"/>
              </a:spcBef>
              <a:buSzPts val="1800"/>
            </a:pPr>
            <a:r>
              <a:rPr lang="en"/>
              <a:t>Who is Wrangler’s target audience?</a:t>
            </a:r>
            <a:endParaRPr/>
          </a:p>
          <a:p>
            <a:pPr lvl="1" indent="-457189">
              <a:spcBef>
                <a:spcPts val="0"/>
              </a:spcBef>
              <a:buSzPts val="1800"/>
            </a:pPr>
            <a:r>
              <a:rPr lang="en"/>
              <a:t>How does using Wrangler compare to just writing an ad-hoc program?  Easier? Faster?</a:t>
            </a:r>
            <a:endParaRPr/>
          </a:p>
          <a:p>
            <a:r>
              <a:rPr lang="en"/>
              <a:t>Engine:</a:t>
            </a:r>
            <a:endParaRPr/>
          </a:p>
          <a:p>
            <a:pPr lvl="1" indent="-457189">
              <a:spcBef>
                <a:spcPts val="0"/>
              </a:spcBef>
              <a:buSzPts val="1800"/>
            </a:pPr>
            <a:r>
              <a:rPr lang="en"/>
              <a:t>Is the ranking algorithm effective?</a:t>
            </a:r>
            <a:endParaRPr/>
          </a:p>
          <a:p>
            <a:r>
              <a:rPr lang="en"/>
              <a:t>Evaluation:</a:t>
            </a:r>
            <a:endParaRPr/>
          </a:p>
          <a:p>
            <a:pPr lvl="1" indent="-457189">
              <a:spcBef>
                <a:spcPts val="0"/>
              </a:spcBef>
              <a:buSzPts val="1800"/>
            </a:pPr>
            <a:r>
              <a:rPr lang="en"/>
              <a:t>Was evaluating only against Excel sufficient? Should they have included other, less expressive, systems?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04898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C4D71-B1F5-DF48-8478-3A205D0E7F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3470" y="1214438"/>
            <a:ext cx="9574530" cy="23876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A Collaborative Framework for Structure Identification over Print Documents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DF655F-40C3-604E-B880-86E5243461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87788"/>
            <a:ext cx="9144000" cy="1655762"/>
          </a:xfrm>
        </p:spPr>
        <p:txBody>
          <a:bodyPr/>
          <a:lstStyle/>
          <a:p>
            <a:r>
              <a:rPr lang="en-US" dirty="0"/>
              <a:t>Maeda F. Hanafi, Miro </a:t>
            </a:r>
            <a:r>
              <a:rPr lang="en-US" dirty="0" err="1"/>
              <a:t>Mannino</a:t>
            </a:r>
            <a:r>
              <a:rPr lang="en-US" dirty="0"/>
              <a:t>, </a:t>
            </a:r>
            <a:r>
              <a:rPr lang="en-US" dirty="0" err="1"/>
              <a:t>Azza</a:t>
            </a:r>
            <a:r>
              <a:rPr lang="en-US" dirty="0"/>
              <a:t> </a:t>
            </a:r>
            <a:r>
              <a:rPr lang="en-US" dirty="0" err="1"/>
              <a:t>Abouzied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606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DD7D-E662-B249-954C-DC41B0DF4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970" y="239395"/>
            <a:ext cx="1135380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/>
              <a:t>Overview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-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Data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Extraction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over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Print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Documents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BE7C7A-C318-4A44-8D88-6583A11A4A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230" y="1242108"/>
            <a:ext cx="5416953" cy="3942763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EC2D35-F9CF-B546-903F-A639AB56C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622" y="4617902"/>
            <a:ext cx="9251950" cy="199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400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DD7D-E662-B249-954C-DC41B0DF4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970" y="239395"/>
            <a:ext cx="1135380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/>
              <a:t>Overview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-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Data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Extraction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over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Print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Documents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C75B886-24AA-D54E-B3F7-C34317E58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vast</a:t>
            </a:r>
            <a:r>
              <a:rPr lang="zh-CN" altLang="en-US" dirty="0"/>
              <a:t> </a:t>
            </a:r>
            <a:r>
              <a:rPr lang="en-US" altLang="zh-CN" dirty="0"/>
              <a:t>amount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sealed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print</a:t>
            </a:r>
          </a:p>
          <a:p>
            <a:r>
              <a:rPr lang="en-US" altLang="zh-CN" dirty="0"/>
              <a:t>Related</a:t>
            </a:r>
            <a:r>
              <a:rPr lang="zh-CN" altLang="en-US" dirty="0"/>
              <a:t> </a:t>
            </a:r>
            <a:r>
              <a:rPr lang="en-US" altLang="zh-CN" dirty="0"/>
              <a:t>tools:</a:t>
            </a:r>
            <a:r>
              <a:rPr lang="zh-CN" altLang="en-US" dirty="0"/>
              <a:t> </a:t>
            </a:r>
            <a:r>
              <a:rPr lang="en-US" altLang="zh-CN" dirty="0"/>
              <a:t>Refiner,</a:t>
            </a:r>
            <a:r>
              <a:rPr lang="zh-CN" altLang="en-US" dirty="0"/>
              <a:t> </a:t>
            </a:r>
            <a:r>
              <a:rPr lang="en-US" altLang="zh-CN" dirty="0" err="1"/>
              <a:t>PDFFigures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922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DD7D-E662-B249-954C-DC41B0DF4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970" y="239395"/>
            <a:ext cx="1135380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/>
              <a:t>Refiner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6D5DA21-F6ED-BD4D-9322-605C023B1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7598" y="1440267"/>
            <a:ext cx="6932510" cy="4833677"/>
          </a:xfrm>
        </p:spPr>
      </p:pic>
    </p:spTree>
    <p:extLst>
      <p:ext uri="{BB962C8B-B14F-4D97-AF65-F5344CB8AC3E}">
        <p14:creationId xmlns:p14="http://schemas.microsoft.com/office/powerpoint/2010/main" val="993281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DD7D-E662-B249-954C-DC41B0DF4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970" y="239395"/>
            <a:ext cx="11353800" cy="1325563"/>
          </a:xfrm>
        </p:spPr>
        <p:txBody>
          <a:bodyPr>
            <a:normAutofit/>
          </a:bodyPr>
          <a:lstStyle/>
          <a:p>
            <a:r>
              <a:rPr kumimoji="1" lang="en-US" altLang="zh-CN" sz="4000" dirty="0"/>
              <a:t>PDFFigure2.0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6A1FD9-E627-BD47-A14D-5FF2DFA59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300" dirty="0"/>
          </a:p>
          <a:p>
            <a:r>
              <a:rPr lang="en-US" sz="1300" dirty="0"/>
              <a:t>Clark, Christopher, and Santosh </a:t>
            </a:r>
            <a:r>
              <a:rPr lang="en-US" sz="1300" dirty="0" err="1"/>
              <a:t>Divvala</a:t>
            </a:r>
            <a:r>
              <a:rPr lang="en-US" sz="1300" dirty="0"/>
              <a:t>. "</a:t>
            </a:r>
            <a:r>
              <a:rPr lang="en-US" sz="1300" dirty="0" err="1"/>
              <a:t>Pdffigures</a:t>
            </a:r>
            <a:r>
              <a:rPr lang="en-US" sz="1300" dirty="0"/>
              <a:t> 2.0: Mining figures from research papers." </a:t>
            </a:r>
            <a:r>
              <a:rPr lang="en-US" sz="1300" i="1" dirty="0"/>
              <a:t>2016 IEEE/ACM Joint Conference on Digital Libraries (JCDL)</a:t>
            </a:r>
            <a:r>
              <a:rPr lang="en-US" sz="1300" dirty="0"/>
              <a:t>. IEEE, 2016.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B20F19-F592-D14E-ABD4-AC3B7417E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213" y="96982"/>
            <a:ext cx="7493343" cy="516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27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ACBE6-985E-8949-BBE8-2F1E09938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0E81E-B19B-8748-8F4E-9B561BD44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altLang="zh-CN" dirty="0"/>
              <a:t>Two-stage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</a:p>
          <a:p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stage:</a:t>
            </a:r>
            <a:r>
              <a:rPr lang="zh-CN" altLang="en-US" dirty="0"/>
              <a:t> </a:t>
            </a:r>
            <a:r>
              <a:rPr lang="en-US" altLang="zh-CN" dirty="0"/>
              <a:t>identify</a:t>
            </a:r>
            <a:r>
              <a:rPr lang="zh-CN" altLang="en-US" dirty="0"/>
              <a:t> </a:t>
            </a:r>
            <a:r>
              <a:rPr lang="en-US" altLang="zh-CN" dirty="0"/>
              <a:t>structural</a:t>
            </a:r>
            <a:r>
              <a:rPr lang="zh-CN" altLang="en-US" dirty="0"/>
              <a:t> </a:t>
            </a:r>
            <a:r>
              <a:rPr lang="en-US" altLang="zh-CN" dirty="0"/>
              <a:t>elements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documents</a:t>
            </a:r>
            <a:r>
              <a:rPr lang="zh-CN" altLang="en-US" dirty="0"/>
              <a:t> </a:t>
            </a:r>
            <a:r>
              <a:rPr lang="en-US" altLang="zh-CN" dirty="0"/>
              <a:t>(title,</a:t>
            </a:r>
            <a:r>
              <a:rPr lang="zh-CN" altLang="en-US" dirty="0"/>
              <a:t> </a:t>
            </a:r>
            <a:r>
              <a:rPr lang="en-US" altLang="zh-CN" dirty="0"/>
              <a:t>header,</a:t>
            </a:r>
            <a:r>
              <a:rPr lang="zh-CN" altLang="en-US" dirty="0"/>
              <a:t> </a:t>
            </a:r>
            <a:r>
              <a:rPr lang="en-US" altLang="zh-CN" dirty="0"/>
              <a:t>footer...)</a:t>
            </a:r>
          </a:p>
          <a:p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stage:</a:t>
            </a:r>
            <a:r>
              <a:rPr lang="zh-CN" altLang="en-US" dirty="0"/>
              <a:t> </a:t>
            </a:r>
            <a:r>
              <a:rPr lang="en-US" altLang="zh-CN" dirty="0"/>
              <a:t>extract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over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identified</a:t>
            </a:r>
            <a:r>
              <a:rPr lang="zh-CN" altLang="en-US" dirty="0"/>
              <a:t> </a:t>
            </a:r>
            <a:r>
              <a:rPr lang="en-US" altLang="zh-CN" dirty="0"/>
              <a:t>structures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domain</a:t>
            </a:r>
            <a:r>
              <a:rPr lang="zh-CN" altLang="en-US" dirty="0"/>
              <a:t> </a:t>
            </a:r>
            <a:r>
              <a:rPr lang="en-US" altLang="zh-CN" dirty="0"/>
              <a:t>specific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</a:p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  <a:r>
              <a:rPr lang="zh-CN" altLang="en-US" dirty="0"/>
              <a:t> </a:t>
            </a:r>
            <a:r>
              <a:rPr lang="en-US" altLang="zh-CN" dirty="0"/>
              <a:t>mainly</a:t>
            </a:r>
            <a:r>
              <a:rPr lang="zh-CN" altLang="en-US" dirty="0"/>
              <a:t> </a:t>
            </a:r>
            <a:r>
              <a:rPr lang="en-US" altLang="zh-CN" dirty="0"/>
              <a:t>talks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679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ACBE6-985E-8949-BBE8-2F1E09938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Related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0E81E-B19B-8748-8F4E-9B561BD44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Train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ML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label</a:t>
            </a:r>
            <a:r>
              <a:rPr lang="zh-CN" altLang="en-US" dirty="0"/>
              <a:t> </a:t>
            </a:r>
            <a:r>
              <a:rPr lang="en-US" altLang="zh-CN" dirty="0"/>
              <a:t>relevant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</a:p>
          <a:p>
            <a:r>
              <a:rPr lang="en-US" altLang="zh-CN" dirty="0"/>
              <a:t>Crowd-source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extraction</a:t>
            </a:r>
            <a:r>
              <a:rPr lang="zh-CN" altLang="en-US" dirty="0"/>
              <a:t> </a:t>
            </a:r>
            <a:r>
              <a:rPr lang="en-US" altLang="zh-CN" dirty="0"/>
              <a:t>task</a:t>
            </a:r>
          </a:p>
          <a:p>
            <a:r>
              <a:rPr lang="en-US" altLang="zh-CN" dirty="0"/>
              <a:t>Hire</a:t>
            </a:r>
            <a:r>
              <a:rPr lang="zh-CN" altLang="en-US" dirty="0"/>
              <a:t> </a:t>
            </a:r>
            <a:r>
              <a:rPr lang="en-US" altLang="zh-CN" dirty="0"/>
              <a:t>freelance</a:t>
            </a:r>
            <a:r>
              <a:rPr lang="zh-CN" altLang="en-US" dirty="0"/>
              <a:t> </a:t>
            </a:r>
            <a:r>
              <a:rPr lang="en-US" altLang="zh-CN" dirty="0"/>
              <a:t>developers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write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extraction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427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Data Cleaning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Time-consuming, tedious</a:t>
            </a:r>
            <a:endParaRPr/>
          </a:p>
          <a:p>
            <a:r>
              <a:rPr lang="en"/>
              <a:t>Creation of redundant scripts</a:t>
            </a:r>
            <a:endParaRPr/>
          </a:p>
          <a:p>
            <a:r>
              <a:rPr lang="en"/>
              <a:t>Needs to be fast, expressive, and editable (preserve provenance)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7624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5886F-836C-FD4C-9214-A013F48F8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Overview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BA18D3-98E3-464A-9847-A40BA0A107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200801" cy="4351338"/>
          </a:xfrm>
        </p:spPr>
      </p:pic>
    </p:spTree>
    <p:extLst>
      <p:ext uri="{BB962C8B-B14F-4D97-AF65-F5344CB8AC3E}">
        <p14:creationId xmlns:p14="http://schemas.microsoft.com/office/powerpoint/2010/main" val="4052690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32882-1F82-3449-A2AF-7860D2069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C48EB-141E-724A-B154-4F0163208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Contribute</a:t>
            </a:r>
            <a:r>
              <a:rPr lang="zh-CN" altLang="en-US" dirty="0"/>
              <a:t> </a:t>
            </a:r>
            <a:r>
              <a:rPr lang="en-US" altLang="zh-CN" dirty="0"/>
              <a:t>heuristics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repository</a:t>
            </a:r>
          </a:p>
          <a:p>
            <a:r>
              <a:rPr lang="en-US" altLang="zh-CN" dirty="0"/>
              <a:t>Provide</a:t>
            </a:r>
            <a:r>
              <a:rPr lang="zh-CN" altLang="en-US" dirty="0"/>
              <a:t> </a:t>
            </a:r>
            <a:r>
              <a:rPr lang="en-US" altLang="zh-CN" dirty="0"/>
              <a:t>unit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document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</a:p>
          <a:p>
            <a:r>
              <a:rPr lang="en-US" altLang="zh-CN" dirty="0"/>
              <a:t>Texture</a:t>
            </a:r>
            <a:r>
              <a:rPr lang="zh-CN" altLang="en-US" dirty="0"/>
              <a:t> </a:t>
            </a:r>
            <a:r>
              <a:rPr lang="en-US" altLang="zh-CN" dirty="0"/>
              <a:t>provides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basic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(e.g.</a:t>
            </a:r>
            <a:r>
              <a:rPr lang="zh-CN" altLang="en-US" dirty="0"/>
              <a:t> </a:t>
            </a:r>
            <a:r>
              <a:rPr lang="en-US" altLang="zh-CN" dirty="0" err="1"/>
              <a:t>getContent</a:t>
            </a:r>
            <a:r>
              <a:rPr lang="en-US" altLang="zh-CN" dirty="0"/>
              <a:t>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402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F263E-D23A-0E4F-A224-B493BF353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</a:t>
            </a:r>
            <a:r>
              <a:rPr lang="zh-CN" altLang="en-US" dirty="0"/>
              <a:t> </a:t>
            </a:r>
            <a:r>
              <a:rPr lang="en-US" altLang="zh-CN" dirty="0"/>
              <a:t>Workers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Annotators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D768-5DF0-F34A-A3EF-4FB4BA4B2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CrowdCollect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collect</a:t>
            </a:r>
            <a:r>
              <a:rPr lang="zh-CN" altLang="en-US" dirty="0"/>
              <a:t> </a:t>
            </a:r>
            <a:r>
              <a:rPr lang="en-US" altLang="zh-CN" dirty="0"/>
              <a:t>structure</a:t>
            </a:r>
            <a:r>
              <a:rPr lang="zh-CN" altLang="en-US" dirty="0"/>
              <a:t> </a:t>
            </a:r>
            <a:r>
              <a:rPr lang="en-US" altLang="zh-CN" dirty="0"/>
              <a:t>labels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crowd</a:t>
            </a:r>
          </a:p>
          <a:p>
            <a:pPr lvl="1"/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rules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assure</a:t>
            </a:r>
            <a:r>
              <a:rPr lang="zh-CN" altLang="en-US" dirty="0"/>
              <a:t> </a:t>
            </a:r>
            <a:r>
              <a:rPr lang="en-US" altLang="zh-CN" dirty="0"/>
              <a:t>quality:</a:t>
            </a:r>
            <a:r>
              <a:rPr lang="zh-CN" altLang="en-US" dirty="0"/>
              <a:t> </a:t>
            </a:r>
            <a:r>
              <a:rPr lang="en-US" altLang="zh-CN" dirty="0"/>
              <a:t>hidden</a:t>
            </a:r>
            <a:r>
              <a:rPr lang="zh-CN" altLang="en-US" dirty="0"/>
              <a:t> </a:t>
            </a:r>
            <a:r>
              <a:rPr lang="en-US" altLang="zh-CN" dirty="0"/>
              <a:t>validation,</a:t>
            </a:r>
            <a:r>
              <a:rPr lang="zh-CN" altLang="en-US" dirty="0"/>
              <a:t> </a:t>
            </a:r>
            <a:r>
              <a:rPr lang="en-US" altLang="zh-CN" dirty="0"/>
              <a:t>training...</a:t>
            </a:r>
          </a:p>
          <a:p>
            <a:r>
              <a:rPr lang="en-US" altLang="zh-CN" dirty="0"/>
              <a:t>Currently</a:t>
            </a:r>
            <a:r>
              <a:rPr lang="zh-CN" altLang="en-US" dirty="0"/>
              <a:t> </a:t>
            </a:r>
            <a:r>
              <a:rPr lang="en-US" altLang="zh-CN" dirty="0"/>
              <a:t>generate</a:t>
            </a:r>
            <a:r>
              <a:rPr lang="zh-CN" altLang="en-US" dirty="0"/>
              <a:t> </a:t>
            </a:r>
            <a:r>
              <a:rPr lang="en-US" altLang="zh-CN" dirty="0"/>
              <a:t>Amazon</a:t>
            </a:r>
            <a:r>
              <a:rPr lang="zh-CN" altLang="en-US" dirty="0"/>
              <a:t> </a:t>
            </a:r>
            <a:r>
              <a:rPr lang="en-US" altLang="zh-CN" dirty="0"/>
              <a:t>Mechanical</a:t>
            </a:r>
            <a:r>
              <a:rPr lang="zh-CN" altLang="en-US" dirty="0"/>
              <a:t> </a:t>
            </a:r>
            <a:r>
              <a:rPr lang="en-US" altLang="zh-CN" dirty="0"/>
              <a:t>Turk</a:t>
            </a:r>
            <a:r>
              <a:rPr lang="zh-CN" altLang="en-US" dirty="0"/>
              <a:t> </a:t>
            </a:r>
            <a:r>
              <a:rPr lang="en-US" altLang="zh-CN" dirty="0"/>
              <a:t>kit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E8696B-A2BD-B54D-83D1-198CB24E7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17250"/>
            <a:ext cx="9809018" cy="336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084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DD73-7B52-F240-B9A6-DB72C7874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195" y="-121764"/>
            <a:ext cx="10515600" cy="1325563"/>
          </a:xfrm>
        </p:spPr>
        <p:txBody>
          <a:bodyPr/>
          <a:lstStyle/>
          <a:p>
            <a:r>
              <a:rPr lang="en-US" altLang="zh-CN" dirty="0"/>
              <a:t>End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B0C63C-2617-1445-AB18-5C1DA6C7A4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0476" y="950026"/>
            <a:ext cx="8871038" cy="5590350"/>
          </a:xfrm>
        </p:spPr>
      </p:pic>
    </p:spTree>
    <p:extLst>
      <p:ext uri="{BB962C8B-B14F-4D97-AF65-F5344CB8AC3E}">
        <p14:creationId xmlns:p14="http://schemas.microsoft.com/office/powerpoint/2010/main" val="1137124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36C02-33F4-8D42-A0DF-3EEC19FC0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330F1-7E67-214E-A620-55735D9BB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CS</a:t>
            </a:r>
            <a:r>
              <a:rPr lang="zh-CN" altLang="en-US" dirty="0"/>
              <a:t> </a:t>
            </a:r>
            <a:r>
              <a:rPr lang="en-US" altLang="zh-CN" dirty="0"/>
              <a:t>undergraduate</a:t>
            </a:r>
            <a:r>
              <a:rPr lang="zh-CN" altLang="en-US" dirty="0"/>
              <a:t> </a:t>
            </a:r>
            <a:r>
              <a:rPr lang="en-US" altLang="zh-CN" dirty="0"/>
              <a:t>students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develop</a:t>
            </a:r>
            <a:r>
              <a:rPr lang="zh-CN" altLang="en-US" dirty="0"/>
              <a:t> </a:t>
            </a:r>
            <a:r>
              <a:rPr lang="en-US" altLang="zh-CN" dirty="0"/>
              <a:t>heuristics</a:t>
            </a:r>
          </a:p>
          <a:p>
            <a:endParaRPr lang="en-US" altLang="zh-CN" dirty="0"/>
          </a:p>
        </p:txBody>
      </p:sp>
      <p:pic>
        <p:nvPicPr>
          <p:cNvPr id="4" name="Content Placeholder 12">
            <a:extLst>
              <a:ext uri="{FF2B5EF4-FFF2-40B4-BE49-F238E27FC236}">
                <a16:creationId xmlns:a16="http://schemas.microsoft.com/office/drawing/2014/main" id="{3F5FA6EF-B323-184E-8EAA-B50E231E4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97" y="2590799"/>
            <a:ext cx="11568205" cy="248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36C02-33F4-8D42-A0DF-3EEC19FC0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330F1-7E67-214E-A620-55735D9BB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18273" cy="4351338"/>
          </a:xfrm>
        </p:spPr>
        <p:txBody>
          <a:bodyPr/>
          <a:lstStyle/>
          <a:p>
            <a:r>
              <a:rPr lang="en-US" altLang="zh-CN" dirty="0"/>
              <a:t>Data:</a:t>
            </a:r>
            <a:r>
              <a:rPr lang="zh-CN" altLang="en-US" dirty="0"/>
              <a:t> </a:t>
            </a:r>
            <a:r>
              <a:rPr lang="en-US" altLang="zh-CN" dirty="0"/>
              <a:t>100</a:t>
            </a:r>
            <a:r>
              <a:rPr lang="zh-CN" altLang="en-US" dirty="0"/>
              <a:t> </a:t>
            </a:r>
            <a:r>
              <a:rPr lang="en-US" altLang="zh-CN" dirty="0"/>
              <a:t>pages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structure,</a:t>
            </a:r>
            <a:r>
              <a:rPr lang="zh-CN" altLang="en-US" dirty="0"/>
              <a:t> </a:t>
            </a:r>
            <a:r>
              <a:rPr lang="en-US" altLang="zh-CN" dirty="0"/>
              <a:t>crowd-source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ground</a:t>
            </a:r>
            <a:r>
              <a:rPr lang="zh-CN" altLang="en-US" dirty="0"/>
              <a:t> </a:t>
            </a:r>
            <a:r>
              <a:rPr lang="en-US" altLang="zh-CN" dirty="0"/>
              <a:t>truth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2ADA33-50EC-AF47-B83C-CAA405F8F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950" y="2338532"/>
            <a:ext cx="89281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362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C26F-AD46-DD44-B426-6E9975DE6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Discussion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ED28F-C811-6B4E-AE3B-9DBB541DC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Texture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real</a:t>
            </a:r>
            <a:r>
              <a:rPr lang="zh-CN" altLang="en-US" dirty="0"/>
              <a:t> </a:t>
            </a:r>
            <a:r>
              <a:rPr lang="en-US" altLang="zh-CN" dirty="0"/>
              <a:t>world?</a:t>
            </a:r>
          </a:p>
          <a:p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think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accessing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system?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not,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kind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needed?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230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C4D71-B1F5-DF48-8478-3A205D0E7F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Textual Human Data Interfaces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DF655F-40C3-604E-B880-86E5243461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Week 11</a:t>
            </a:r>
          </a:p>
        </p:txBody>
      </p:sp>
    </p:spTree>
    <p:extLst>
      <p:ext uri="{BB962C8B-B14F-4D97-AF65-F5344CB8AC3E}">
        <p14:creationId xmlns:p14="http://schemas.microsoft.com/office/powerpoint/2010/main" val="8272461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DD7D-E662-B249-954C-DC41B0DF4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Back!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CCCDB-070C-DC4C-9A0A-05BE0F667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What’s one thing awesome you did since our last class?</a:t>
            </a:r>
          </a:p>
        </p:txBody>
      </p:sp>
    </p:spTree>
    <p:extLst>
      <p:ext uri="{BB962C8B-B14F-4D97-AF65-F5344CB8AC3E}">
        <p14:creationId xmlns:p14="http://schemas.microsoft.com/office/powerpoint/2010/main" val="37564507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EBE9F-0347-7345-A14B-375DB1733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AE1EB-F04D-6444-BA6C-A52AA9772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Check-ins</a:t>
            </a:r>
          </a:p>
          <a:p>
            <a:pPr marL="0" indent="0">
              <a:buNone/>
            </a:pPr>
            <a:r>
              <a:rPr lang="en-US" dirty="0"/>
              <a:t>A3 due yesterday</a:t>
            </a:r>
          </a:p>
          <a:p>
            <a:pPr marL="0" indent="0">
              <a:buNone/>
            </a:pPr>
            <a:r>
              <a:rPr lang="en-US" dirty="0"/>
              <a:t>A4 due Apr 6</a:t>
            </a:r>
            <a:r>
              <a:rPr lang="en-US" baseline="30000" dirty="0"/>
              <a:t>th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Guest lecture next week</a:t>
            </a:r>
          </a:p>
        </p:txBody>
      </p:sp>
    </p:spTree>
    <p:extLst>
      <p:ext uri="{BB962C8B-B14F-4D97-AF65-F5344CB8AC3E}">
        <p14:creationId xmlns:p14="http://schemas.microsoft.com/office/powerpoint/2010/main" val="1345333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Related Work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6804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Programming-by-demonstration</a:t>
            </a:r>
            <a:endParaRPr/>
          </a:p>
          <a:p>
            <a:r>
              <a:rPr lang="en"/>
              <a:t>Toped⁺⁺, 2009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Good for text and lookups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Too limited, does not s</a:t>
            </a:r>
            <a:r>
              <a:rPr lang="en">
                <a:solidFill>
                  <a:srgbClr val="666666"/>
                </a:solidFill>
              </a:rPr>
              <a:t>upport filtering, reshaping, or aggregation</a:t>
            </a:r>
            <a:endParaRPr>
              <a:solidFill>
                <a:srgbClr val="666666"/>
              </a:solidFill>
            </a:endParaRPr>
          </a:p>
          <a:p>
            <a:pPr>
              <a:buClr>
                <a:srgbClr val="666666"/>
              </a:buClr>
            </a:pPr>
            <a:r>
              <a:rPr lang="en">
                <a:solidFill>
                  <a:srgbClr val="666666"/>
                </a:solidFill>
              </a:rPr>
              <a:t>SWYN (See What You Need), 2001</a:t>
            </a:r>
            <a:endParaRPr>
              <a:solidFill>
                <a:srgbClr val="666666"/>
              </a:solidFill>
            </a:endParaRPr>
          </a:p>
          <a:p>
            <a:pPr lvl="1">
              <a:spcBef>
                <a:spcPts val="0"/>
              </a:spcBef>
              <a:buClr>
                <a:srgbClr val="666666"/>
              </a:buClr>
            </a:pPr>
            <a:r>
              <a:rPr lang="en">
                <a:solidFill>
                  <a:srgbClr val="666666"/>
                </a:solidFill>
              </a:rPr>
              <a:t>Visual regular expressions with previews</a:t>
            </a:r>
            <a:endParaRPr>
              <a:solidFill>
                <a:srgbClr val="666666"/>
              </a:solidFill>
            </a:endParaRPr>
          </a:p>
          <a:p>
            <a:pPr lvl="1">
              <a:spcBef>
                <a:spcPts val="0"/>
              </a:spcBef>
              <a:buClr>
                <a:srgbClr val="666666"/>
              </a:buClr>
            </a:pPr>
            <a:r>
              <a:rPr lang="en">
                <a:solidFill>
                  <a:srgbClr val="666666"/>
                </a:solidFill>
              </a:rPr>
              <a:t>Limited in similar ways</a:t>
            </a:r>
            <a:endParaRPr>
              <a:solidFill>
                <a:srgbClr val="666666"/>
              </a:solidFill>
            </a:endParaRPr>
          </a:p>
          <a:p>
            <a:pPr>
              <a:buClr>
                <a:srgbClr val="666666"/>
              </a:buClr>
            </a:pPr>
            <a:r>
              <a:rPr lang="en">
                <a:solidFill>
                  <a:srgbClr val="666666"/>
                </a:solidFill>
              </a:rPr>
              <a:t>PBD applications are limited in operations, often lack provenance capabilities</a:t>
            </a:r>
            <a:endParaRPr>
              <a:solidFill>
                <a:srgbClr val="666666"/>
              </a:solidFill>
            </a:endParaRPr>
          </a:p>
          <a:p>
            <a:pPr marL="0" indent="0">
              <a:spcBef>
                <a:spcPts val="2133"/>
              </a:spcBef>
              <a:buNone/>
            </a:pPr>
            <a:endParaRPr/>
          </a:p>
          <a:p>
            <a:pPr indent="0"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7769" y="593368"/>
            <a:ext cx="5218636" cy="309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651" y="3789235"/>
            <a:ext cx="3414856" cy="27598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12267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BC4A92-5F82-7647-A937-235E5EBCC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604" y="0"/>
            <a:ext cx="831679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D211FA-F8B2-3744-8AD1-8FAB67F92722}"/>
              </a:ext>
            </a:extLst>
          </p:cNvPr>
          <p:cNvSpPr txBox="1"/>
          <p:nvPr/>
        </p:nvSpPr>
        <p:spPr>
          <a:xfrm>
            <a:off x="603115" y="749029"/>
            <a:ext cx="11451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Today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A97A80-2D4A-EC40-9D4F-73F420FE6213}"/>
              </a:ext>
            </a:extLst>
          </p:cNvPr>
          <p:cNvCxnSpPr>
            <a:stCxn id="5" idx="3"/>
          </p:cNvCxnSpPr>
          <p:nvPr/>
        </p:nvCxnSpPr>
        <p:spPr>
          <a:xfrm>
            <a:off x="1748237" y="1010639"/>
            <a:ext cx="631169" cy="208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2453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3F6A7-E446-6E4C-AAC5-E82906B24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9EBB2-C10E-F94A-9E98-001681F5F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Wrangler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Presenter: Jake Fisher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Scribe: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Qianrui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(Owen) Zhang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Texture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Presenter: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Qianrui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(Owen) Zhang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Scribe: Jake Fisher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3087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0BEA05-AE67-A945-B39F-9C1A875A16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Wrangler Discussion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38469B5-C578-4043-945C-BEDB97C10D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44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25F16-6245-4A44-AC8C-477467733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Wrangler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6C4C7-53F3-DF4A-BE38-7C9369CF3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Strengths compared to programming, excel?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Weaknesses/Concerns?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Overall, when is programming by example appropriate?</a:t>
            </a:r>
          </a:p>
        </p:txBody>
      </p:sp>
    </p:spTree>
    <p:extLst>
      <p:ext uri="{BB962C8B-B14F-4D97-AF65-F5344CB8AC3E}">
        <p14:creationId xmlns:p14="http://schemas.microsoft.com/office/powerpoint/2010/main" val="32992278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25F16-6245-4A44-AC8C-477467733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Wrangler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6C4C7-53F3-DF4A-BE38-7C9369CF3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Strengths compared to programming, excel?</a:t>
            </a:r>
          </a:p>
          <a:p>
            <a:r>
              <a:rPr lang="en-US" dirty="0"/>
              <a:t>Easier to select what you want to extract than to write code</a:t>
            </a:r>
          </a:p>
          <a:p>
            <a:r>
              <a:rPr lang="en-US" dirty="0"/>
              <a:t>Previews of options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Weaknesses/Concerns?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Overall, when is programming by example appropriate?</a:t>
            </a:r>
          </a:p>
        </p:txBody>
      </p:sp>
    </p:spTree>
    <p:extLst>
      <p:ext uri="{BB962C8B-B14F-4D97-AF65-F5344CB8AC3E}">
        <p14:creationId xmlns:p14="http://schemas.microsoft.com/office/powerpoint/2010/main" val="30644699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25F16-6245-4A44-AC8C-477467733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Wrangler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6C4C7-53F3-DF4A-BE38-7C9369CF3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Strengths compared to programming, excel?</a:t>
            </a:r>
          </a:p>
          <a:p>
            <a:r>
              <a:rPr lang="en-US" dirty="0"/>
              <a:t>Easier to select what you want to extract than to write code</a:t>
            </a:r>
          </a:p>
          <a:p>
            <a:r>
              <a:rPr lang="en-US" dirty="0"/>
              <a:t>Previews of options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Weaknesses/Concerns?</a:t>
            </a:r>
          </a:p>
          <a:p>
            <a:r>
              <a:rPr lang="en-US" dirty="0"/>
              <a:t>Doesn’t do everything well, but not integrated with e.g., notebooks</a:t>
            </a:r>
          </a:p>
          <a:p>
            <a:r>
              <a:rPr lang="en-US" dirty="0"/>
              <a:t>In-place previews relies on low latency</a:t>
            </a:r>
          </a:p>
          <a:p>
            <a:r>
              <a:rPr lang="en-US" dirty="0"/>
              <a:t>Scalability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Overall, when is programming by example appropriate?</a:t>
            </a:r>
          </a:p>
        </p:txBody>
      </p:sp>
    </p:spTree>
    <p:extLst>
      <p:ext uri="{BB962C8B-B14F-4D97-AF65-F5344CB8AC3E}">
        <p14:creationId xmlns:p14="http://schemas.microsoft.com/office/powerpoint/2010/main" val="27532766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0BEA05-AE67-A945-B39F-9C1A875A16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Texture Discussion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38469B5-C578-4043-945C-BEDB97C10D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8313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C1B7C-DF47-E04A-8A41-1D3F2340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use case for Texture?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553A9F-4D12-AC4F-84DF-3A8F7C191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641" y="1766631"/>
            <a:ext cx="10740167" cy="454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306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C1B7C-DF47-E04A-8A41-1D3F2340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use case for Texture?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38B989-2B73-F349-9671-3668CC3B271B}"/>
              </a:ext>
            </a:extLst>
          </p:cNvPr>
          <p:cNvSpPr txBox="1"/>
          <p:nvPr/>
        </p:nvSpPr>
        <p:spPr>
          <a:xfrm>
            <a:off x="5158805" y="1904397"/>
            <a:ext cx="2005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Query-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ers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BDE7C4-5287-534F-9244-2D61FFD3B215}"/>
              </a:ext>
            </a:extLst>
          </p:cNvPr>
          <p:cNvSpPr txBox="1"/>
          <p:nvPr/>
        </p:nvSpPr>
        <p:spPr>
          <a:xfrm>
            <a:off x="1602557" y="5658757"/>
            <a:ext cx="23378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Function Implementers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572AF0-91E3-BF4A-9F9B-B85A18596D38}"/>
              </a:ext>
            </a:extLst>
          </p:cNvPr>
          <p:cNvSpPr/>
          <p:nvPr/>
        </p:nvSpPr>
        <p:spPr>
          <a:xfrm>
            <a:off x="1442301" y="2988297"/>
            <a:ext cx="10105534" cy="257838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DAF1F8-3E81-0B44-8F61-689D38B53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171" y="3286246"/>
            <a:ext cx="1794691" cy="18810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CDFA75-C0E6-BB43-9526-CF015A69046E}"/>
              </a:ext>
            </a:extLst>
          </p:cNvPr>
          <p:cNvSpPr txBox="1"/>
          <p:nvPr/>
        </p:nvSpPr>
        <p:spPr>
          <a:xfrm>
            <a:off x="4083971" y="3903614"/>
            <a:ext cx="959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 Boxes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FFD72E-662F-DF4B-8CB8-7BD9F08F6B42}"/>
              </a:ext>
            </a:extLst>
          </p:cNvPr>
          <p:cNvSpPr txBox="1"/>
          <p:nvPr/>
        </p:nvSpPr>
        <p:spPr>
          <a:xfrm>
            <a:off x="5492229" y="322527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Query Plan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3AD130-CA13-1A4B-9BFE-FD65B6EB9264}"/>
              </a:ext>
            </a:extLst>
          </p:cNvPr>
          <p:cNvSpPr txBox="1"/>
          <p:nvPr/>
        </p:nvSpPr>
        <p:spPr>
          <a:xfrm>
            <a:off x="7408106" y="2487889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Tables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D1F502-702D-0441-816A-19E93B0DC69F}"/>
              </a:ext>
            </a:extLst>
          </p:cNvPr>
          <p:cNvSpPr/>
          <p:nvPr/>
        </p:nvSpPr>
        <p:spPr>
          <a:xfrm>
            <a:off x="3686963" y="4891964"/>
            <a:ext cx="1753385" cy="480767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Heuristics/UDFs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6F8D23-8E86-4F48-B9B3-EBD216988BFB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470862" y="4226779"/>
            <a:ext cx="613109" cy="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AA07BD-21E5-7847-A19A-D88E74D6E1E6}"/>
              </a:ext>
            </a:extLst>
          </p:cNvPr>
          <p:cNvCxnSpPr>
            <a:stCxn id="3" idx="2"/>
            <a:endCxn id="10" idx="0"/>
          </p:cNvCxnSpPr>
          <p:nvPr/>
        </p:nvCxnSpPr>
        <p:spPr>
          <a:xfrm flipH="1">
            <a:off x="6161643" y="2489172"/>
            <a:ext cx="1" cy="73609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4E1F034-9BCA-7C40-871F-3E09501D2D6D}"/>
              </a:ext>
            </a:extLst>
          </p:cNvPr>
          <p:cNvSpPr/>
          <p:nvPr/>
        </p:nvSpPr>
        <p:spPr>
          <a:xfrm>
            <a:off x="5284950" y="4010524"/>
            <a:ext cx="1753385" cy="480767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Query Executor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53741F-62D1-8C49-88B3-A60B9CF49F6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043340" y="4247498"/>
            <a:ext cx="241610" cy="341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9A83EC-4039-7E49-B7CF-01AB9D0FCEA5}"/>
              </a:ext>
            </a:extLst>
          </p:cNvPr>
          <p:cNvCxnSpPr>
            <a:cxnSpLocks/>
            <a:stCxn id="10" idx="2"/>
            <a:endCxn id="19" idx="0"/>
          </p:cNvCxnSpPr>
          <p:nvPr/>
        </p:nvCxnSpPr>
        <p:spPr>
          <a:xfrm>
            <a:off x="6161643" y="3594603"/>
            <a:ext cx="0" cy="41592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DB0828A4-C073-D54F-B889-D266C28E61CB}"/>
              </a:ext>
            </a:extLst>
          </p:cNvPr>
          <p:cNvCxnSpPr>
            <a:cxnSpLocks/>
            <a:stCxn id="19" idx="3"/>
            <a:endCxn id="11" idx="2"/>
          </p:cNvCxnSpPr>
          <p:nvPr/>
        </p:nvCxnSpPr>
        <p:spPr>
          <a:xfrm flipV="1">
            <a:off x="7038335" y="2857221"/>
            <a:ext cx="795561" cy="1393687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D9BC1F30-FB3B-094A-AF5A-5AB1543B090A}"/>
              </a:ext>
            </a:extLst>
          </p:cNvPr>
          <p:cNvCxnSpPr>
            <a:cxnSpLocks/>
            <a:stCxn id="5" idx="3"/>
            <a:endCxn id="12" idx="2"/>
          </p:cNvCxnSpPr>
          <p:nvPr/>
        </p:nvCxnSpPr>
        <p:spPr>
          <a:xfrm flipV="1">
            <a:off x="3940404" y="5372731"/>
            <a:ext cx="623252" cy="701525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FCEE1D1-E2FA-FC4D-85C7-BE9766A94D90}"/>
              </a:ext>
            </a:extLst>
          </p:cNvPr>
          <p:cNvCxnSpPr>
            <a:cxnSpLocks/>
            <a:stCxn id="12" idx="0"/>
            <a:endCxn id="9" idx="2"/>
          </p:cNvCxnSpPr>
          <p:nvPr/>
        </p:nvCxnSpPr>
        <p:spPr>
          <a:xfrm flipV="1">
            <a:off x="4563656" y="4549945"/>
            <a:ext cx="0" cy="34201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2872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C1B7C-DF47-E04A-8A41-1D3F2340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use case for Texture?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B2430-E9EB-BB44-ACD3-B95A360AB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Examples of…</a:t>
            </a:r>
          </a:p>
          <a:p>
            <a:r>
              <a:rPr lang="en-US" dirty="0"/>
              <a:t>Documents</a:t>
            </a:r>
          </a:p>
          <a:p>
            <a:r>
              <a:rPr lang="en-US" dirty="0"/>
              <a:t>End Users</a:t>
            </a:r>
          </a:p>
          <a:p>
            <a:r>
              <a:rPr lang="en-US" dirty="0"/>
              <a:t>Developers</a:t>
            </a:r>
          </a:p>
        </p:txBody>
      </p:sp>
    </p:spTree>
    <p:extLst>
      <p:ext uri="{BB962C8B-B14F-4D97-AF65-F5344CB8AC3E}">
        <p14:creationId xmlns:p14="http://schemas.microsoft.com/office/powerpoint/2010/main" val="648433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Related Work</a:t>
            </a:r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400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Interactive Data Cleaning</a:t>
            </a:r>
            <a:endParaRPr/>
          </a:p>
          <a:p>
            <a:r>
              <a:rPr lang="en"/>
              <a:t>Potter’s Wheel (2001)</a:t>
            </a:r>
            <a:endParaRPr/>
          </a:p>
          <a:p>
            <a:r>
              <a:rPr lang="en"/>
              <a:t>Ajax (2000)</a:t>
            </a:r>
            <a:endParaRPr/>
          </a:p>
          <a:p>
            <a:r>
              <a:rPr lang="en"/>
              <a:t>Google Refine</a:t>
            </a:r>
            <a:endParaRPr/>
          </a:p>
          <a:p>
            <a:r>
              <a:rPr lang="en"/>
              <a:t>Lack of expressiveness: no direct manipulation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5601" y="458434"/>
            <a:ext cx="5960700" cy="318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 rotWithShape="1">
          <a:blip r:embed="rId4">
            <a:alphaModFix/>
          </a:blip>
          <a:srcRect r="-2354"/>
          <a:stretch/>
        </p:blipFill>
        <p:spPr>
          <a:xfrm>
            <a:off x="3196267" y="3830067"/>
            <a:ext cx="9207133" cy="22617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07981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0BEA05-AE67-A945-B39F-9C1A875A16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General Discussion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38469B5-C578-4043-945C-BEDB97C10D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619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DA7B0-7818-A144-BB5C-81DF2C3DE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Interaction </a:t>
            </a:r>
            <a:r>
              <a:rPr lang="en-US" sz="2400" dirty="0"/>
              <a:t>(</a:t>
            </a:r>
            <a:r>
              <a:rPr lang="en-US" sz="2400" dirty="0" err="1"/>
              <a:t>Heer</a:t>
            </a:r>
            <a:r>
              <a:rPr lang="en-US" sz="2400" dirty="0"/>
              <a:t>, Hellerstein, Kandel 15)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0A4A9-B301-5549-AFF4-2F10C217C52B}"/>
              </a:ext>
            </a:extLst>
          </p:cNvPr>
          <p:cNvSpPr txBox="1"/>
          <p:nvPr/>
        </p:nvSpPr>
        <p:spPr>
          <a:xfrm>
            <a:off x="2087533" y="563388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EF059F-612A-2149-AA4E-3481BC7045BE}"/>
              </a:ext>
            </a:extLst>
          </p:cNvPr>
          <p:cNvSpPr txBox="1"/>
          <p:nvPr/>
        </p:nvSpPr>
        <p:spPr>
          <a:xfrm>
            <a:off x="5798347" y="5633888"/>
            <a:ext cx="133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Write 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513DEC-AF70-0B42-B6A2-009D27F1C0B8}"/>
              </a:ext>
            </a:extLst>
          </p:cNvPr>
          <p:cNvSpPr txBox="1"/>
          <p:nvPr/>
        </p:nvSpPr>
        <p:spPr>
          <a:xfrm>
            <a:off x="10219132" y="563388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1DD99F-12C4-934B-8071-5418AA52AE4E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759512" y="5818554"/>
            <a:ext cx="3038835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6549C6-D6EC-1B44-84A4-030CACBABBE8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7133008" y="5818553"/>
            <a:ext cx="3086124" cy="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E3C0973-F306-A544-AED9-9B3B4345A805}"/>
              </a:ext>
            </a:extLst>
          </p:cNvPr>
          <p:cNvGrpSpPr/>
          <p:nvPr/>
        </p:nvGrpSpPr>
        <p:grpSpPr>
          <a:xfrm>
            <a:off x="3597099" y="2934876"/>
            <a:ext cx="1765249" cy="646331"/>
            <a:chOff x="3597099" y="2866048"/>
            <a:chExt cx="1765249" cy="646331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4FA6E57-3C15-7E49-A574-256DA3F4E53A}"/>
                </a:ext>
              </a:extLst>
            </p:cNvPr>
            <p:cNvCxnSpPr>
              <a:cxnSpLocks/>
              <a:stCxn id="7" idx="3"/>
              <a:endCxn id="17" idx="1"/>
            </p:cNvCxnSpPr>
            <p:nvPr/>
          </p:nvCxnSpPr>
          <p:spPr>
            <a:xfrm>
              <a:off x="3597099" y="3189214"/>
              <a:ext cx="503365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3ABAFE8-74C0-9A48-9909-1CC31F0BE1A1}"/>
                </a:ext>
              </a:extLst>
            </p:cNvPr>
            <p:cNvSpPr txBox="1"/>
            <p:nvPr/>
          </p:nvSpPr>
          <p:spPr>
            <a:xfrm>
              <a:off x="4100464" y="2866048"/>
              <a:ext cx="12618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User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Interaction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30C76EF-51BA-CD4C-99DC-92A18A0935F4}"/>
              </a:ext>
            </a:extLst>
          </p:cNvPr>
          <p:cNvGrpSpPr/>
          <p:nvPr/>
        </p:nvGrpSpPr>
        <p:grpSpPr>
          <a:xfrm>
            <a:off x="5362348" y="2519378"/>
            <a:ext cx="2791003" cy="1477328"/>
            <a:chOff x="5362348" y="2450550"/>
            <a:chExt cx="2791003" cy="147732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2CE950E-D258-4C40-8F4A-F85028D87265}"/>
                </a:ext>
              </a:extLst>
            </p:cNvPr>
            <p:cNvSpPr txBox="1"/>
            <p:nvPr/>
          </p:nvSpPr>
          <p:spPr>
            <a:xfrm>
              <a:off x="6699107" y="2450550"/>
              <a:ext cx="1454244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Ranked </a:t>
              </a:r>
            </a:p>
            <a:p>
              <a:pPr algn="l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Suggestions</a:t>
              </a:r>
            </a:p>
            <a:p>
              <a:pPr algn="l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1…</a:t>
              </a:r>
            </a:p>
            <a:p>
              <a:pPr algn="l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2…</a:t>
              </a:r>
            </a:p>
            <a:p>
              <a:pPr algn="l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3…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A3CA888-6C7D-7740-A0E8-4BFDC012E5DA}"/>
                </a:ext>
              </a:extLst>
            </p:cNvPr>
            <p:cNvCxnSpPr>
              <a:cxnSpLocks/>
            </p:cNvCxnSpPr>
            <p:nvPr/>
          </p:nvCxnSpPr>
          <p:spPr>
            <a:xfrm>
              <a:off x="5362348" y="3267871"/>
              <a:ext cx="1336759" cy="9832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E796AEC-6E17-BD48-AC88-7B2D5EF87C7A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5362348" y="3258042"/>
              <a:ext cx="1336759" cy="323165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681E198-4856-DF43-B0B5-DE43AD7AAED6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5362348" y="3004004"/>
              <a:ext cx="1336759" cy="254038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35325AF-FC42-A44A-A0FA-FF8D4688259C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5362348" y="2748813"/>
              <a:ext cx="1336759" cy="509229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9B1C855-1343-6545-9078-61CB247F2E52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5362348" y="3258042"/>
              <a:ext cx="1336759" cy="662781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0AAB488-6FFC-284B-B0E7-FA676697B19A}"/>
              </a:ext>
            </a:extLst>
          </p:cNvPr>
          <p:cNvGrpSpPr/>
          <p:nvPr/>
        </p:nvGrpSpPr>
        <p:grpSpPr>
          <a:xfrm>
            <a:off x="1249944" y="2595260"/>
            <a:ext cx="2347155" cy="3038628"/>
            <a:chOff x="1249944" y="2526432"/>
            <a:chExt cx="2347155" cy="303862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E390DFF-8D3E-E946-8B22-886FD48C3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9944" y="2526432"/>
              <a:ext cx="2347155" cy="1325563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2858AAB-4481-E14D-9931-DC537DC70FAB}"/>
                </a:ext>
              </a:extLst>
            </p:cNvPr>
            <p:cNvCxnSpPr>
              <a:cxnSpLocks/>
              <a:stCxn id="4" idx="0"/>
              <a:endCxn id="7" idx="2"/>
            </p:cNvCxnSpPr>
            <p:nvPr/>
          </p:nvCxnSpPr>
          <p:spPr>
            <a:xfrm flipH="1" flipV="1">
              <a:off x="2423522" y="3851995"/>
              <a:ext cx="1" cy="1713065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A949505-7B23-0E4B-B1C8-9D682846D567}"/>
                </a:ext>
              </a:extLst>
            </p:cNvPr>
            <p:cNvSpPr txBox="1"/>
            <p:nvPr/>
          </p:nvSpPr>
          <p:spPr>
            <a:xfrm rot="5400000">
              <a:off x="2103138" y="4353788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visualize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D6FFA51-69F7-7E4D-9A71-0C5EF892C71F}"/>
              </a:ext>
            </a:extLst>
          </p:cNvPr>
          <p:cNvGrpSpPr/>
          <p:nvPr/>
        </p:nvGrpSpPr>
        <p:grpSpPr>
          <a:xfrm>
            <a:off x="8153351" y="2943101"/>
            <a:ext cx="3625694" cy="726156"/>
            <a:chOff x="8153351" y="2874273"/>
            <a:chExt cx="3625694" cy="726156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10A8771-B9F4-0D49-A593-C8EC25E56797}"/>
                </a:ext>
              </a:extLst>
            </p:cNvPr>
            <p:cNvCxnSpPr>
              <a:cxnSpLocks/>
              <a:stCxn id="18" idx="3"/>
              <a:endCxn id="43" idx="1"/>
            </p:cNvCxnSpPr>
            <p:nvPr/>
          </p:nvCxnSpPr>
          <p:spPr>
            <a:xfrm>
              <a:off x="8153351" y="3179382"/>
              <a:ext cx="1459977" cy="1805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4C8A43B-B2C0-B141-9EB2-D457C8A19B8E}"/>
                </a:ext>
              </a:extLst>
            </p:cNvPr>
            <p:cNvSpPr txBox="1"/>
            <p:nvPr/>
          </p:nvSpPr>
          <p:spPr>
            <a:xfrm>
              <a:off x="9613328" y="2874273"/>
              <a:ext cx="21657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Rendered Results</a:t>
              </a:r>
            </a:p>
            <a:p>
              <a:pPr algn="l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(could be sample)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242E394-E1A9-114D-BF0B-635663F93B4A}"/>
                </a:ext>
              </a:extLst>
            </p:cNvPr>
            <p:cNvSpPr txBox="1"/>
            <p:nvPr/>
          </p:nvSpPr>
          <p:spPr>
            <a:xfrm>
              <a:off x="8359088" y="3231097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choose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8E045AA-E960-6547-A8B3-9A1ECF31C864}"/>
              </a:ext>
            </a:extLst>
          </p:cNvPr>
          <p:cNvGrpSpPr/>
          <p:nvPr/>
        </p:nvGrpSpPr>
        <p:grpSpPr>
          <a:xfrm>
            <a:off x="10696185" y="3589432"/>
            <a:ext cx="369332" cy="2044455"/>
            <a:chOff x="10696185" y="3589432"/>
            <a:chExt cx="369332" cy="2044455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8E8763C-7BBC-104E-A8EC-A1C9A42BF3E5}"/>
                </a:ext>
              </a:extLst>
            </p:cNvPr>
            <p:cNvCxnSpPr>
              <a:cxnSpLocks/>
              <a:stCxn id="43" idx="2"/>
              <a:endCxn id="6" idx="0"/>
            </p:cNvCxnSpPr>
            <p:nvPr/>
          </p:nvCxnSpPr>
          <p:spPr>
            <a:xfrm flipH="1">
              <a:off x="10696186" y="3589432"/>
              <a:ext cx="1" cy="2044455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7237F53-5409-3649-8A26-AEDFD5A82766}"/>
                </a:ext>
              </a:extLst>
            </p:cNvPr>
            <p:cNvSpPr txBox="1"/>
            <p:nvPr/>
          </p:nvSpPr>
          <p:spPr>
            <a:xfrm rot="5400000">
              <a:off x="10390973" y="4322130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compile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270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DA7B0-7818-A144-BB5C-81DF2C3DE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Interaction </a:t>
            </a:r>
            <a:r>
              <a:rPr lang="en-US" sz="2400" dirty="0"/>
              <a:t>(</a:t>
            </a:r>
            <a:r>
              <a:rPr lang="en-US" sz="2400" dirty="0" err="1"/>
              <a:t>Heer</a:t>
            </a:r>
            <a:r>
              <a:rPr lang="en-US" sz="2400" dirty="0"/>
              <a:t>, Hellerstein, Kandel 15)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0A4A9-B301-5549-AFF4-2F10C217C52B}"/>
              </a:ext>
            </a:extLst>
          </p:cNvPr>
          <p:cNvSpPr txBox="1"/>
          <p:nvPr/>
        </p:nvSpPr>
        <p:spPr>
          <a:xfrm>
            <a:off x="2087533" y="563388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EF059F-612A-2149-AA4E-3481BC7045BE}"/>
              </a:ext>
            </a:extLst>
          </p:cNvPr>
          <p:cNvSpPr txBox="1"/>
          <p:nvPr/>
        </p:nvSpPr>
        <p:spPr>
          <a:xfrm>
            <a:off x="5798347" y="5633888"/>
            <a:ext cx="133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Write 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513DEC-AF70-0B42-B6A2-009D27F1C0B8}"/>
              </a:ext>
            </a:extLst>
          </p:cNvPr>
          <p:cNvSpPr txBox="1"/>
          <p:nvPr/>
        </p:nvSpPr>
        <p:spPr>
          <a:xfrm>
            <a:off x="10219132" y="563388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1DD99F-12C4-934B-8071-5418AA52AE4E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759512" y="5818554"/>
            <a:ext cx="3038835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6549C6-D6EC-1B44-84A4-030CACBABBE8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7133008" y="5818553"/>
            <a:ext cx="3086124" cy="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858AAB-4481-E14D-9931-DC537DC70FAB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2423522" y="3920823"/>
            <a:ext cx="1" cy="171306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A949505-7B23-0E4B-B1C8-9D682846D567}"/>
              </a:ext>
            </a:extLst>
          </p:cNvPr>
          <p:cNvSpPr txBox="1"/>
          <p:nvPr/>
        </p:nvSpPr>
        <p:spPr>
          <a:xfrm rot="5400000">
            <a:off x="2103138" y="442261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visualize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8E045AA-E960-6547-A8B3-9A1ECF31C864}"/>
              </a:ext>
            </a:extLst>
          </p:cNvPr>
          <p:cNvGrpSpPr/>
          <p:nvPr/>
        </p:nvGrpSpPr>
        <p:grpSpPr>
          <a:xfrm>
            <a:off x="10696185" y="3589432"/>
            <a:ext cx="369332" cy="2044455"/>
            <a:chOff x="10696185" y="3589432"/>
            <a:chExt cx="369332" cy="2044455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8E8763C-7BBC-104E-A8EC-A1C9A42BF3E5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 flipH="1">
              <a:off x="10696186" y="3589432"/>
              <a:ext cx="1" cy="2044455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7237F53-5409-3649-8A26-AEDFD5A82766}"/>
                </a:ext>
              </a:extLst>
            </p:cNvPr>
            <p:cNvSpPr txBox="1"/>
            <p:nvPr/>
          </p:nvSpPr>
          <p:spPr>
            <a:xfrm rot="5400000">
              <a:off x="10390973" y="4322130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compile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468EC76-7A9E-E44A-A3AF-E66E652E1E58}"/>
              </a:ext>
            </a:extLst>
          </p:cNvPr>
          <p:cNvSpPr txBox="1"/>
          <p:nvPr/>
        </p:nvSpPr>
        <p:spPr>
          <a:xfrm>
            <a:off x="2648377" y="2943101"/>
            <a:ext cx="7229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User Visualization/Interface Space</a:t>
            </a:r>
          </a:p>
        </p:txBody>
      </p:sp>
    </p:spTree>
    <p:extLst>
      <p:ext uri="{BB962C8B-B14F-4D97-AF65-F5344CB8AC3E}">
        <p14:creationId xmlns:p14="http://schemas.microsoft.com/office/powerpoint/2010/main" val="9805264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B5AC9DCA-8AC2-9C4F-A5F3-7755C2D9DB5C}"/>
              </a:ext>
            </a:extLst>
          </p:cNvPr>
          <p:cNvSpPr/>
          <p:nvPr/>
        </p:nvSpPr>
        <p:spPr>
          <a:xfrm>
            <a:off x="747252" y="4072520"/>
            <a:ext cx="11031793" cy="924154"/>
          </a:xfrm>
          <a:prstGeom prst="rect">
            <a:avLst/>
          </a:prstGeom>
          <a:solidFill>
            <a:srgbClr val="FFFF00">
              <a:alpha val="23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 Specific Language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DDA7B0-7818-A144-BB5C-81DF2C3DE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Interaction </a:t>
            </a:r>
            <a:r>
              <a:rPr lang="en-US" sz="2400" dirty="0"/>
              <a:t>(</a:t>
            </a:r>
            <a:r>
              <a:rPr lang="en-US" sz="2400" dirty="0" err="1"/>
              <a:t>Heer</a:t>
            </a:r>
            <a:r>
              <a:rPr lang="en-US" sz="2400" dirty="0"/>
              <a:t>, Hellerstein, Kandel 15)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858AAB-4481-E14D-9931-DC537DC70FAB}"/>
              </a:ext>
            </a:extLst>
          </p:cNvPr>
          <p:cNvCxnSpPr>
            <a:cxnSpLocks/>
          </p:cNvCxnSpPr>
          <p:nvPr/>
        </p:nvCxnSpPr>
        <p:spPr>
          <a:xfrm flipH="1" flipV="1">
            <a:off x="2423522" y="3920823"/>
            <a:ext cx="1" cy="171306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A949505-7B23-0E4B-B1C8-9D682846D567}"/>
              </a:ext>
            </a:extLst>
          </p:cNvPr>
          <p:cNvSpPr txBox="1"/>
          <p:nvPr/>
        </p:nvSpPr>
        <p:spPr>
          <a:xfrm rot="5400000">
            <a:off x="2103138" y="442261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visualize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8E045AA-E960-6547-A8B3-9A1ECF31C864}"/>
              </a:ext>
            </a:extLst>
          </p:cNvPr>
          <p:cNvGrpSpPr/>
          <p:nvPr/>
        </p:nvGrpSpPr>
        <p:grpSpPr>
          <a:xfrm>
            <a:off x="10696185" y="3589432"/>
            <a:ext cx="369332" cy="2044455"/>
            <a:chOff x="10696185" y="3589432"/>
            <a:chExt cx="369332" cy="2044455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8E8763C-7BBC-104E-A8EC-A1C9A42BF3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96186" y="3589432"/>
              <a:ext cx="1" cy="2044455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7237F53-5409-3649-8A26-AEDFD5A82766}"/>
                </a:ext>
              </a:extLst>
            </p:cNvPr>
            <p:cNvSpPr txBox="1"/>
            <p:nvPr/>
          </p:nvSpPr>
          <p:spPr>
            <a:xfrm rot="5400000">
              <a:off x="10390973" y="4322130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compile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5B44F48-B612-724D-B35B-DB709187B1A5}"/>
              </a:ext>
            </a:extLst>
          </p:cNvPr>
          <p:cNvSpPr txBox="1"/>
          <p:nvPr/>
        </p:nvSpPr>
        <p:spPr>
          <a:xfrm>
            <a:off x="2648377" y="2943101"/>
            <a:ext cx="7229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User Visualization/Interface Space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48CE86-1FD3-7D4E-89B7-DEA8CFD9E189}"/>
              </a:ext>
            </a:extLst>
          </p:cNvPr>
          <p:cNvSpPr txBox="1"/>
          <p:nvPr/>
        </p:nvSpPr>
        <p:spPr>
          <a:xfrm>
            <a:off x="4151032" y="5495387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Data + Code Space</a:t>
            </a:r>
          </a:p>
        </p:txBody>
      </p:sp>
    </p:spTree>
    <p:extLst>
      <p:ext uri="{BB962C8B-B14F-4D97-AF65-F5344CB8AC3E}">
        <p14:creationId xmlns:p14="http://schemas.microsoft.com/office/powerpoint/2010/main" val="62137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88E1C-7810-E34E-8F80-68901A29C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best to combine HDIs and AI?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27E0F-8F86-EF44-9A86-154AEA932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0918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Provide shared representation: DSL</a:t>
            </a:r>
          </a:p>
          <a:p>
            <a:pPr marL="0" indent="0">
              <a:buNone/>
            </a:pPr>
            <a:r>
              <a:rPr lang="en-US" dirty="0"/>
              <a:t>AI: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generate and rank suggestions in DSL</a:t>
            </a:r>
          </a:p>
          <a:p>
            <a:pPr marL="0" indent="0">
              <a:buNone/>
            </a:pPr>
            <a:r>
              <a:rPr lang="en-US" dirty="0"/>
              <a:t>Users: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review, select, edit, ignore suggestions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80F039-880B-C146-B249-37BC9FA847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31"/>
          <a:stretch/>
        </p:blipFill>
        <p:spPr>
          <a:xfrm>
            <a:off x="599769" y="4001294"/>
            <a:ext cx="5277874" cy="20545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06C523-8A6B-F741-BF05-67BF8477E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643" y="4131814"/>
            <a:ext cx="5831963" cy="210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8946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88E1C-7810-E34E-8F80-68901A29C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best to combine HDIs and AI?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27E0F-8F86-EF44-9A86-154AEA932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Provide shared representation: DSL</a:t>
            </a:r>
          </a:p>
          <a:p>
            <a:pPr marL="0" indent="0">
              <a:buNone/>
            </a:pPr>
            <a:r>
              <a:rPr lang="en-US" dirty="0"/>
              <a:t>AI: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generate and rank suggestions in DSL</a:t>
            </a:r>
          </a:p>
          <a:p>
            <a:pPr marL="0" indent="0">
              <a:buNone/>
            </a:pPr>
            <a:r>
              <a:rPr lang="en-US" dirty="0"/>
              <a:t>Users: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review, select, edit, ignore suggestions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Examples of DSLs</a:t>
            </a:r>
          </a:p>
          <a:p>
            <a:r>
              <a:rPr lang="en-US" dirty="0"/>
              <a:t>Tableau:</a:t>
            </a:r>
          </a:p>
          <a:p>
            <a:r>
              <a:rPr lang="en-US" dirty="0"/>
              <a:t>Voyager:</a:t>
            </a:r>
          </a:p>
          <a:p>
            <a:r>
              <a:rPr lang="en-US" dirty="0"/>
              <a:t>Wrangler:</a:t>
            </a:r>
          </a:p>
          <a:p>
            <a:r>
              <a:rPr lang="en-US" dirty="0"/>
              <a:t>Texture: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2110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88E1C-7810-E34E-8F80-68901A29C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best to combine HDIs and AI?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27E0F-8F86-EF44-9A86-154AEA932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Provide shared representation: DSL</a:t>
            </a:r>
          </a:p>
          <a:p>
            <a:pPr marL="0" indent="0">
              <a:buNone/>
            </a:pPr>
            <a:r>
              <a:rPr lang="en-US" dirty="0"/>
              <a:t>AI: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generate and rank suggestions in DSL</a:t>
            </a:r>
          </a:p>
          <a:p>
            <a:pPr marL="0" indent="0">
              <a:buNone/>
            </a:pPr>
            <a:r>
              <a:rPr lang="en-US" dirty="0"/>
              <a:t>Users: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review, select, edit, ignore suggestions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Examples of DSLs</a:t>
            </a:r>
          </a:p>
          <a:p>
            <a:r>
              <a:rPr lang="en-US" dirty="0"/>
              <a:t>Tableau: </a:t>
            </a:r>
            <a:r>
              <a:rPr lang="en-US" dirty="0" err="1"/>
              <a:t>VisQL</a:t>
            </a:r>
            <a:endParaRPr lang="en-US" dirty="0"/>
          </a:p>
          <a:p>
            <a:r>
              <a:rPr lang="en-US" dirty="0"/>
              <a:t>Voyager: </a:t>
            </a:r>
            <a:r>
              <a:rPr lang="en-US" dirty="0" err="1"/>
              <a:t>vega</a:t>
            </a:r>
            <a:r>
              <a:rPr lang="en-US" dirty="0"/>
              <a:t>-lite</a:t>
            </a:r>
          </a:p>
          <a:p>
            <a:r>
              <a:rPr lang="en-US" dirty="0"/>
              <a:t>Wrangler: wrangler transforms</a:t>
            </a:r>
          </a:p>
          <a:p>
            <a:r>
              <a:rPr lang="en-US" dirty="0"/>
              <a:t>Texture: SBEL extraction rule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369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88E1C-7810-E34E-8F80-68901A29C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best to combine HDIs and AI?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27E0F-8F86-EF44-9A86-154AEA932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Provide shared representation: DSL</a:t>
            </a:r>
          </a:p>
          <a:p>
            <a:pPr marL="0" indent="0">
              <a:buNone/>
            </a:pPr>
            <a:r>
              <a:rPr lang="en-US" dirty="0"/>
              <a:t>AI: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generate and rank suggestions in DSL</a:t>
            </a:r>
          </a:p>
          <a:p>
            <a:pPr marL="0" indent="0">
              <a:buNone/>
            </a:pPr>
            <a:r>
              <a:rPr lang="en-US" dirty="0"/>
              <a:t>Users: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review, select, edit, ignore suggestions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Principles</a:t>
            </a:r>
          </a:p>
          <a:p>
            <a:r>
              <a:rPr lang="en-US" dirty="0"/>
              <a:t>Positive value (for user tasks)</a:t>
            </a:r>
          </a:p>
          <a:p>
            <a:r>
              <a:rPr lang="en-US" dirty="0"/>
              <a:t>Low overhead: augment, not replace, user interaction</a:t>
            </a:r>
          </a:p>
          <a:p>
            <a:r>
              <a:rPr lang="en-US" dirty="0"/>
              <a:t>Doesn’t decrease value</a:t>
            </a:r>
          </a:p>
          <a:p>
            <a:r>
              <a:rPr lang="en-US" dirty="0"/>
              <a:t>Better over time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5320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A9253-2EBF-7C4B-AC49-5344E32D8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Combine HDIs and AI anyways?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274AD-9DBB-9D48-8DB6-D36F9B697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Data tasks are ill-formed.  User iteratively identifies the task</a:t>
            </a:r>
          </a:p>
          <a:p>
            <a:r>
              <a:rPr lang="en-US" dirty="0"/>
              <a:t>Data science, cleaning, exploration, creativity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Big design + action (programs) space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Big and unknown task (goals) space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Imperfect AI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7477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FA871-0E28-D543-A2DC-049CD4D1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Contrast between the three systems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04ECD9-CD9D-3245-8A90-88C4D6128D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01" r="14008"/>
          <a:stretch/>
        </p:blipFill>
        <p:spPr>
          <a:xfrm>
            <a:off x="4584588" y="2664197"/>
            <a:ext cx="3308512" cy="3437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29E73E-63BF-8049-BB0A-D95080944A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825"/>
          <a:stretch/>
        </p:blipFill>
        <p:spPr>
          <a:xfrm>
            <a:off x="8804297" y="2673342"/>
            <a:ext cx="2815274" cy="33969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C03813-D0E2-8C44-BBCD-0F0E290E98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8" t="1410" r="27053"/>
          <a:stretch/>
        </p:blipFill>
        <p:spPr>
          <a:xfrm>
            <a:off x="875898" y="2709512"/>
            <a:ext cx="2511805" cy="33916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1CE9B1-5555-8044-AE46-B3AF6880735C}"/>
              </a:ext>
            </a:extLst>
          </p:cNvPr>
          <p:cNvSpPr txBox="1"/>
          <p:nvPr/>
        </p:nvSpPr>
        <p:spPr>
          <a:xfrm>
            <a:off x="1293690" y="1706880"/>
            <a:ext cx="16385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Wrangler</a:t>
            </a:r>
          </a:p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csv/text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D9BFE-EBDE-7F49-A24A-2E9202484386}"/>
              </a:ext>
            </a:extLst>
          </p:cNvPr>
          <p:cNvSpPr txBox="1"/>
          <p:nvPr/>
        </p:nvSpPr>
        <p:spPr>
          <a:xfrm>
            <a:off x="5347414" y="1706880"/>
            <a:ext cx="17828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Texture</a:t>
            </a:r>
          </a:p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Print docs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6C25E9-A96A-A049-B0EF-36999F4496A1}"/>
              </a:ext>
            </a:extLst>
          </p:cNvPr>
          <p:cNvSpPr txBox="1"/>
          <p:nvPr/>
        </p:nvSpPr>
        <p:spPr>
          <a:xfrm>
            <a:off x="8890098" y="1706880"/>
            <a:ext cx="26436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Instabase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structured docs</a:t>
            </a:r>
          </a:p>
        </p:txBody>
      </p:sp>
    </p:spTree>
    <p:extLst>
      <p:ext uri="{BB962C8B-B14F-4D97-AF65-F5344CB8AC3E}">
        <p14:creationId xmlns:p14="http://schemas.microsoft.com/office/powerpoint/2010/main" val="241482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Wrangler Transformations</a:t>
            </a: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Maps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Delete, extract, cut, split, update</a:t>
            </a:r>
            <a:endParaRPr/>
          </a:p>
          <a:p>
            <a:r>
              <a:rPr lang="en"/>
              <a:t>Lookups</a:t>
            </a:r>
            <a:endParaRPr/>
          </a:p>
          <a:p>
            <a:r>
              <a:rPr lang="en"/>
              <a:t>Joins</a:t>
            </a:r>
            <a:endParaRPr/>
          </a:p>
          <a:p>
            <a:r>
              <a:rPr lang="en"/>
              <a:t>Reshape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Fold, unfold</a:t>
            </a:r>
            <a:endParaRPr/>
          </a:p>
          <a:p>
            <a:r>
              <a:rPr lang="en"/>
              <a:t>Positional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Fill, lag</a:t>
            </a:r>
            <a:endParaRPr/>
          </a:p>
          <a:p>
            <a:r>
              <a:rPr lang="en"/>
              <a:t>Sort, aggregation, key generation, schema transforms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823098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FA871-0E28-D543-A2DC-049CD4D1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Compare: Problems They Tackle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CE9B1-5555-8044-AE46-B3AF6880735C}"/>
              </a:ext>
            </a:extLst>
          </p:cNvPr>
          <p:cNvSpPr txBox="1"/>
          <p:nvPr/>
        </p:nvSpPr>
        <p:spPr>
          <a:xfrm>
            <a:off x="1293690" y="1706880"/>
            <a:ext cx="1638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Wrangler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D9BFE-EBDE-7F49-A24A-2E9202484386}"/>
              </a:ext>
            </a:extLst>
          </p:cNvPr>
          <p:cNvSpPr txBox="1"/>
          <p:nvPr/>
        </p:nvSpPr>
        <p:spPr>
          <a:xfrm>
            <a:off x="5556477" y="1706880"/>
            <a:ext cx="1364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Texture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6C25E9-A96A-A049-B0EF-36999F4496A1}"/>
              </a:ext>
            </a:extLst>
          </p:cNvPr>
          <p:cNvSpPr txBox="1"/>
          <p:nvPr/>
        </p:nvSpPr>
        <p:spPr>
          <a:xfrm>
            <a:off x="9339740" y="1706880"/>
            <a:ext cx="1744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Instabase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8A08FC-E5ED-5C49-A489-9FB2694C8DBE}"/>
              </a:ext>
            </a:extLst>
          </p:cNvPr>
          <p:cNvSpPr txBox="1"/>
          <p:nvPr/>
        </p:nvSpPr>
        <p:spPr>
          <a:xfrm>
            <a:off x="648448" y="2673342"/>
            <a:ext cx="3037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Extracting from text is hard</a:t>
            </a: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Extraction is self contained to a single cell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1716B8-161D-7245-B22D-8D8941877B79}"/>
              </a:ext>
            </a:extLst>
          </p:cNvPr>
          <p:cNvSpPr txBox="1"/>
          <p:nvPr/>
        </p:nvSpPr>
        <p:spPr>
          <a:xfrm>
            <a:off x="4538772" y="2660987"/>
            <a:ext cx="34001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Documents have similar types of data (titles, paragraphs) </a:t>
            </a: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Lots of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variation in docs </a:t>
            </a: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722801-970F-D242-8755-464ED53D7B1D}"/>
              </a:ext>
            </a:extLst>
          </p:cNvPr>
          <p:cNvSpPr txBox="1"/>
          <p:nvPr/>
        </p:nvSpPr>
        <p:spPr>
          <a:xfrm>
            <a:off x="8611121" y="2660987"/>
            <a:ext cx="3201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 design variation</a:t>
            </a: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Extraction is contextual </a:t>
            </a:r>
          </a:p>
        </p:txBody>
      </p:sp>
    </p:spTree>
    <p:extLst>
      <p:ext uri="{BB962C8B-B14F-4D97-AF65-F5344CB8AC3E}">
        <p14:creationId xmlns:p14="http://schemas.microsoft.com/office/powerpoint/2010/main" val="4510182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FA871-0E28-D543-A2DC-049CD4D1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Compare: Assumptions About Setting/Users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CE9B1-5555-8044-AE46-B3AF6880735C}"/>
              </a:ext>
            </a:extLst>
          </p:cNvPr>
          <p:cNvSpPr txBox="1"/>
          <p:nvPr/>
        </p:nvSpPr>
        <p:spPr>
          <a:xfrm>
            <a:off x="1293690" y="1706880"/>
            <a:ext cx="1638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Wrangler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D9BFE-EBDE-7F49-A24A-2E9202484386}"/>
              </a:ext>
            </a:extLst>
          </p:cNvPr>
          <p:cNvSpPr txBox="1"/>
          <p:nvPr/>
        </p:nvSpPr>
        <p:spPr>
          <a:xfrm>
            <a:off x="5556477" y="1706880"/>
            <a:ext cx="1364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Texture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6C25E9-A96A-A049-B0EF-36999F4496A1}"/>
              </a:ext>
            </a:extLst>
          </p:cNvPr>
          <p:cNvSpPr txBox="1"/>
          <p:nvPr/>
        </p:nvSpPr>
        <p:spPr>
          <a:xfrm>
            <a:off x="9339740" y="1706880"/>
            <a:ext cx="1744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Instabase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8A08FC-E5ED-5C49-A489-9FB2694C8DBE}"/>
              </a:ext>
            </a:extLst>
          </p:cNvPr>
          <p:cNvSpPr txBox="1"/>
          <p:nvPr/>
        </p:nvSpPr>
        <p:spPr>
          <a:xfrm>
            <a:off x="648448" y="2673342"/>
            <a:ext cx="30374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Individual user</a:t>
            </a: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Novices, not programmers</a:t>
            </a: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Prioritize learnability </a:t>
            </a: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Hide programming API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1716B8-161D-7245-B22D-8D8941877B79}"/>
              </a:ext>
            </a:extLst>
          </p:cNvPr>
          <p:cNvSpPr txBox="1"/>
          <p:nvPr/>
        </p:nvSpPr>
        <p:spPr>
          <a:xfrm>
            <a:off x="4538772" y="2660987"/>
            <a:ext cx="34001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Full service running in a company, with developer staff</a:t>
            </a: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 types of users</a:t>
            </a: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Developers can write extraction heuristics</a:t>
            </a: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End users have documents and want to extract text from docs</a:t>
            </a: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End users not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progremmers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722801-970F-D242-8755-464ED53D7B1D}"/>
              </a:ext>
            </a:extLst>
          </p:cNvPr>
          <p:cNvSpPr txBox="1"/>
          <p:nvPr/>
        </p:nvSpPr>
        <p:spPr>
          <a:xfrm>
            <a:off x="8611121" y="2660987"/>
            <a:ext cx="32016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Organization with valuable document data</a:t>
            </a: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Deeply understand their docs</a:t>
            </a: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Programmers</a:t>
            </a: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6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FA871-0E28-D543-A2DC-049CD4D1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Compare: How They Model the Problem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CE9B1-5555-8044-AE46-B3AF6880735C}"/>
              </a:ext>
            </a:extLst>
          </p:cNvPr>
          <p:cNvSpPr txBox="1"/>
          <p:nvPr/>
        </p:nvSpPr>
        <p:spPr>
          <a:xfrm>
            <a:off x="1293690" y="1706880"/>
            <a:ext cx="1638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Wrangler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D9BFE-EBDE-7F49-A24A-2E9202484386}"/>
              </a:ext>
            </a:extLst>
          </p:cNvPr>
          <p:cNvSpPr txBox="1"/>
          <p:nvPr/>
        </p:nvSpPr>
        <p:spPr>
          <a:xfrm>
            <a:off x="5556477" y="1706880"/>
            <a:ext cx="1364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Texture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6C25E9-A96A-A049-B0EF-36999F4496A1}"/>
              </a:ext>
            </a:extLst>
          </p:cNvPr>
          <p:cNvSpPr txBox="1"/>
          <p:nvPr/>
        </p:nvSpPr>
        <p:spPr>
          <a:xfrm>
            <a:off x="9339740" y="1706880"/>
            <a:ext cx="1744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Instabase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8A08FC-E5ED-5C49-A489-9FB2694C8DBE}"/>
              </a:ext>
            </a:extLst>
          </p:cNvPr>
          <p:cNvSpPr txBox="1"/>
          <p:nvPr/>
        </p:nvSpPr>
        <p:spPr>
          <a:xfrm>
            <a:off x="648447" y="2673342"/>
            <a:ext cx="32181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model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User Interaction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1716B8-161D-7245-B22D-8D8941877B79}"/>
              </a:ext>
            </a:extLst>
          </p:cNvPr>
          <p:cNvSpPr txBox="1"/>
          <p:nvPr/>
        </p:nvSpPr>
        <p:spPr>
          <a:xfrm>
            <a:off x="4538772" y="2660987"/>
            <a:ext cx="378666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model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Developer Interaction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User Interaction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722801-970F-D242-8755-464ED53D7B1D}"/>
              </a:ext>
            </a:extLst>
          </p:cNvPr>
          <p:cNvSpPr txBox="1"/>
          <p:nvPr/>
        </p:nvSpPr>
        <p:spPr>
          <a:xfrm>
            <a:off x="8611121" y="2660987"/>
            <a:ext cx="33609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Language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User Interaction</a:t>
            </a:r>
          </a:p>
        </p:txBody>
      </p:sp>
    </p:spTree>
    <p:extLst>
      <p:ext uri="{BB962C8B-B14F-4D97-AF65-F5344CB8AC3E}">
        <p14:creationId xmlns:p14="http://schemas.microsoft.com/office/powerpoint/2010/main" val="31084092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FA871-0E28-D543-A2DC-049CD4D1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Compare: How They Model the Problem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CE9B1-5555-8044-AE46-B3AF6880735C}"/>
              </a:ext>
            </a:extLst>
          </p:cNvPr>
          <p:cNvSpPr txBox="1"/>
          <p:nvPr/>
        </p:nvSpPr>
        <p:spPr>
          <a:xfrm>
            <a:off x="1293690" y="1706880"/>
            <a:ext cx="1638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Wrangler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D9BFE-EBDE-7F49-A24A-2E9202484386}"/>
              </a:ext>
            </a:extLst>
          </p:cNvPr>
          <p:cNvSpPr txBox="1"/>
          <p:nvPr/>
        </p:nvSpPr>
        <p:spPr>
          <a:xfrm>
            <a:off x="5556477" y="1706880"/>
            <a:ext cx="1364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Texture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6C25E9-A96A-A049-B0EF-36999F4496A1}"/>
              </a:ext>
            </a:extLst>
          </p:cNvPr>
          <p:cNvSpPr txBox="1"/>
          <p:nvPr/>
        </p:nvSpPr>
        <p:spPr>
          <a:xfrm>
            <a:off x="9339740" y="1706880"/>
            <a:ext cx="1744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Instabase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1716B8-161D-7245-B22D-8D8941877B79}"/>
              </a:ext>
            </a:extLst>
          </p:cNvPr>
          <p:cNvSpPr txBox="1"/>
          <p:nvPr/>
        </p:nvSpPr>
        <p:spPr>
          <a:xfrm>
            <a:off x="4538772" y="2660987"/>
            <a:ext cx="378666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model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Developer Interaction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User Interaction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722801-970F-D242-8755-464ED53D7B1D}"/>
              </a:ext>
            </a:extLst>
          </p:cNvPr>
          <p:cNvSpPr txBox="1"/>
          <p:nvPr/>
        </p:nvSpPr>
        <p:spPr>
          <a:xfrm>
            <a:off x="8611121" y="2660987"/>
            <a:ext cx="33609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Language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User Interaction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105CD-E7DA-D34F-9EB5-03AC66781E20}"/>
              </a:ext>
            </a:extLst>
          </p:cNvPr>
          <p:cNvSpPr txBox="1"/>
          <p:nvPr/>
        </p:nvSpPr>
        <p:spPr>
          <a:xfrm>
            <a:off x="648447" y="2673342"/>
            <a:ext cx="32181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model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Table of text attributes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Filter, project operators + fold/unfold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User Interaction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text to extract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Choose &amp; refine suggestions</a:t>
            </a:r>
          </a:p>
        </p:txBody>
      </p:sp>
    </p:spTree>
    <p:extLst>
      <p:ext uri="{BB962C8B-B14F-4D97-AF65-F5344CB8AC3E}">
        <p14:creationId xmlns:p14="http://schemas.microsoft.com/office/powerpoint/2010/main" val="3072667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FA871-0E28-D543-A2DC-049CD4D1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Compare: How They Model the Problem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CE9B1-5555-8044-AE46-B3AF6880735C}"/>
              </a:ext>
            </a:extLst>
          </p:cNvPr>
          <p:cNvSpPr txBox="1"/>
          <p:nvPr/>
        </p:nvSpPr>
        <p:spPr>
          <a:xfrm>
            <a:off x="1293690" y="1706880"/>
            <a:ext cx="1638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Wrangler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D9BFE-EBDE-7F49-A24A-2E9202484386}"/>
              </a:ext>
            </a:extLst>
          </p:cNvPr>
          <p:cNvSpPr txBox="1"/>
          <p:nvPr/>
        </p:nvSpPr>
        <p:spPr>
          <a:xfrm>
            <a:off x="5556477" y="1706880"/>
            <a:ext cx="1364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Texture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6C25E9-A96A-A049-B0EF-36999F4496A1}"/>
              </a:ext>
            </a:extLst>
          </p:cNvPr>
          <p:cNvSpPr txBox="1"/>
          <p:nvPr/>
        </p:nvSpPr>
        <p:spPr>
          <a:xfrm>
            <a:off x="9339740" y="1706880"/>
            <a:ext cx="1744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Instabase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722801-970F-D242-8755-464ED53D7B1D}"/>
              </a:ext>
            </a:extLst>
          </p:cNvPr>
          <p:cNvSpPr txBox="1"/>
          <p:nvPr/>
        </p:nvSpPr>
        <p:spPr>
          <a:xfrm>
            <a:off x="8611121" y="2660987"/>
            <a:ext cx="33609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Language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User Interaction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105CD-E7DA-D34F-9EB5-03AC66781E20}"/>
              </a:ext>
            </a:extLst>
          </p:cNvPr>
          <p:cNvSpPr txBox="1"/>
          <p:nvPr/>
        </p:nvSpPr>
        <p:spPr>
          <a:xfrm>
            <a:off x="648447" y="2673342"/>
            <a:ext cx="32181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model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Table of text attributes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Filter, project operators + fold/unfold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User Interaction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text to extract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Choose &amp; refine suggestions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422977-8845-BC4D-8840-CD064465DE8F}"/>
              </a:ext>
            </a:extLst>
          </p:cNvPr>
          <p:cNvSpPr txBox="1"/>
          <p:nvPr/>
        </p:nvSpPr>
        <p:spPr>
          <a:xfrm>
            <a:off x="4538772" y="2660987"/>
            <a:ext cx="378666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model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Typed bounding boxes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(title, list)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Boxes have metadata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Doc = hierarchy of boxes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Developer Interaction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Write bounding boxes detectors and labelers in Java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Heuristics populate the “database”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User Interaction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Write extraction “queries” over “database” of boxes</a:t>
            </a:r>
          </a:p>
        </p:txBody>
      </p:sp>
    </p:spTree>
    <p:extLst>
      <p:ext uri="{BB962C8B-B14F-4D97-AF65-F5344CB8AC3E}">
        <p14:creationId xmlns:p14="http://schemas.microsoft.com/office/powerpoint/2010/main" val="9228032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FA871-0E28-D543-A2DC-049CD4D1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Compare: How They Model the Problem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CE9B1-5555-8044-AE46-B3AF6880735C}"/>
              </a:ext>
            </a:extLst>
          </p:cNvPr>
          <p:cNvSpPr txBox="1"/>
          <p:nvPr/>
        </p:nvSpPr>
        <p:spPr>
          <a:xfrm>
            <a:off x="1293690" y="1706880"/>
            <a:ext cx="1638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Wrangler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D9BFE-EBDE-7F49-A24A-2E9202484386}"/>
              </a:ext>
            </a:extLst>
          </p:cNvPr>
          <p:cNvSpPr txBox="1"/>
          <p:nvPr/>
        </p:nvSpPr>
        <p:spPr>
          <a:xfrm>
            <a:off x="5556477" y="1706880"/>
            <a:ext cx="1364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Texture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6C25E9-A96A-A049-B0EF-36999F4496A1}"/>
              </a:ext>
            </a:extLst>
          </p:cNvPr>
          <p:cNvSpPr txBox="1"/>
          <p:nvPr/>
        </p:nvSpPr>
        <p:spPr>
          <a:xfrm>
            <a:off x="9339740" y="1706880"/>
            <a:ext cx="1744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Instabase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8A08FC-E5ED-5C49-A489-9FB2694C8DBE}"/>
              </a:ext>
            </a:extLst>
          </p:cNvPr>
          <p:cNvSpPr txBox="1"/>
          <p:nvPr/>
        </p:nvSpPr>
        <p:spPr>
          <a:xfrm>
            <a:off x="648447" y="2673342"/>
            <a:ext cx="32181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model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Table of text attributes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Filter, project operators + fold/unfold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User Interaction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text to extract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Choose &amp; refine suggestions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1716B8-161D-7245-B22D-8D8941877B79}"/>
              </a:ext>
            </a:extLst>
          </p:cNvPr>
          <p:cNvSpPr txBox="1"/>
          <p:nvPr/>
        </p:nvSpPr>
        <p:spPr>
          <a:xfrm>
            <a:off x="4538772" y="2660987"/>
            <a:ext cx="378666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model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Typed bounding boxes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(title, list)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Boxes have metadata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Doc = hierarchy of boxes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Developer Interaction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Write bounding boxes detectors and labelers in Java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Heuristics populate the “database”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User Interaction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Write extraction “queries” over “database” of boxes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722801-970F-D242-8755-464ED53D7B1D}"/>
              </a:ext>
            </a:extLst>
          </p:cNvPr>
          <p:cNvSpPr txBox="1"/>
          <p:nvPr/>
        </p:nvSpPr>
        <p:spPr>
          <a:xfrm>
            <a:off x="8611121" y="2660987"/>
            <a:ext cx="33609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model</a:t>
            </a:r>
          </a:p>
          <a:p>
            <a:r>
              <a:rPr lang="en-US" dirty="0"/>
              <a:t>Document image</a:t>
            </a:r>
          </a:p>
          <a:p>
            <a:r>
              <a:rPr lang="en-US" dirty="0"/>
              <a:t>OCR that preserves spatial struct.</a:t>
            </a:r>
          </a:p>
          <a:p>
            <a:endParaRPr lang="en-US" dirty="0"/>
          </a:p>
          <a:p>
            <a:r>
              <a:rPr lang="en-US" b="1" dirty="0"/>
              <a:t>Language</a:t>
            </a:r>
          </a:p>
          <a:p>
            <a:r>
              <a:rPr lang="en-US" dirty="0"/>
              <a:t>Extract relative to </a:t>
            </a:r>
            <a:r>
              <a:rPr lang="en-US" i="1" dirty="0"/>
              <a:t>anchors</a:t>
            </a:r>
            <a:endParaRPr lang="en-US" dirty="0"/>
          </a:p>
          <a:p>
            <a:r>
              <a:rPr lang="en-US" dirty="0"/>
              <a:t>Anchors based on </a:t>
            </a:r>
            <a:r>
              <a:rPr lang="en-US" dirty="0" err="1"/>
              <a:t>visual+text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1" dirty="0"/>
              <a:t>User Interaction</a:t>
            </a:r>
          </a:p>
          <a:p>
            <a:r>
              <a:rPr lang="en-US" dirty="0"/>
              <a:t>Manually write functions</a:t>
            </a:r>
          </a:p>
          <a:p>
            <a:r>
              <a:rPr lang="en-US" dirty="0"/>
              <a:t>Shows extracted bounding boxes in doc &amp; text</a:t>
            </a:r>
          </a:p>
        </p:txBody>
      </p:sp>
    </p:spTree>
    <p:extLst>
      <p:ext uri="{BB962C8B-B14F-4D97-AF65-F5344CB8AC3E}">
        <p14:creationId xmlns:p14="http://schemas.microsoft.com/office/powerpoint/2010/main" val="41307801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FA871-0E28-D543-A2DC-049CD4D1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Compare: Errors &amp; Verifying that “It Worked”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CE9B1-5555-8044-AE46-B3AF6880735C}"/>
              </a:ext>
            </a:extLst>
          </p:cNvPr>
          <p:cNvSpPr txBox="1"/>
          <p:nvPr/>
        </p:nvSpPr>
        <p:spPr>
          <a:xfrm>
            <a:off x="1293690" y="1706880"/>
            <a:ext cx="1638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Wrangler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D9BFE-EBDE-7F49-A24A-2E9202484386}"/>
              </a:ext>
            </a:extLst>
          </p:cNvPr>
          <p:cNvSpPr txBox="1"/>
          <p:nvPr/>
        </p:nvSpPr>
        <p:spPr>
          <a:xfrm>
            <a:off x="5556477" y="1706880"/>
            <a:ext cx="1364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Texture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6C25E9-A96A-A049-B0EF-36999F4496A1}"/>
              </a:ext>
            </a:extLst>
          </p:cNvPr>
          <p:cNvSpPr txBox="1"/>
          <p:nvPr/>
        </p:nvSpPr>
        <p:spPr>
          <a:xfrm>
            <a:off x="9339740" y="1706880"/>
            <a:ext cx="1744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Instabase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8A08FC-E5ED-5C49-A489-9FB2694C8DBE}"/>
              </a:ext>
            </a:extLst>
          </p:cNvPr>
          <p:cNvSpPr txBox="1"/>
          <p:nvPr/>
        </p:nvSpPr>
        <p:spPr>
          <a:xfrm>
            <a:off x="648448" y="2673342"/>
            <a:ext cx="31833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 sees previews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Edit transform if it’s only slightly wrong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 can get stuck if suggestions are all bad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Manually choose transform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1716B8-161D-7245-B22D-8D8941877B79}"/>
              </a:ext>
            </a:extLst>
          </p:cNvPr>
          <p:cNvSpPr txBox="1"/>
          <p:nvPr/>
        </p:nvSpPr>
        <p:spPr>
          <a:xfrm>
            <a:off x="4538772" y="2660987"/>
            <a:ext cx="348049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Heuristic could be wrong?  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labels as ground truth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Crowd could be wrong?  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Ask 5 workers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chooses wrong heuristic?  Preview boxes in documents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”Database” is not populated correctly or not fully populated?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“Query” doesn’t work for many documents? 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EA8123-C886-B74E-B89D-FC22F7EF4D6B}"/>
              </a:ext>
            </a:extLst>
          </p:cNvPr>
          <p:cNvSpPr txBox="1"/>
          <p:nvPr/>
        </p:nvSpPr>
        <p:spPr>
          <a:xfrm>
            <a:off x="8611121" y="2660987"/>
            <a:ext cx="34804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 was wrong?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Render bounding boxes</a:t>
            </a:r>
          </a:p>
          <a:p>
            <a:endParaRPr lang="en-US" dirty="0"/>
          </a:p>
          <a:p>
            <a:r>
              <a:rPr lang="en-US" dirty="0"/>
              <a:t>Function doesn’t work for many documents?   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Assumes docs have same structure.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48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FA871-0E28-D543-A2DC-049CD4D1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Compare: Why Focus on HDI?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1CE9B1-5555-8044-AE46-B3AF6880735C}"/>
              </a:ext>
            </a:extLst>
          </p:cNvPr>
          <p:cNvSpPr txBox="1"/>
          <p:nvPr/>
        </p:nvSpPr>
        <p:spPr>
          <a:xfrm>
            <a:off x="1293690" y="1706880"/>
            <a:ext cx="1638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Wrangler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D9BFE-EBDE-7F49-A24A-2E9202484386}"/>
              </a:ext>
            </a:extLst>
          </p:cNvPr>
          <p:cNvSpPr txBox="1"/>
          <p:nvPr/>
        </p:nvSpPr>
        <p:spPr>
          <a:xfrm>
            <a:off x="5556477" y="1706880"/>
            <a:ext cx="1364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Texture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6C25E9-A96A-A049-B0EF-36999F4496A1}"/>
              </a:ext>
            </a:extLst>
          </p:cNvPr>
          <p:cNvSpPr txBox="1"/>
          <p:nvPr/>
        </p:nvSpPr>
        <p:spPr>
          <a:xfrm>
            <a:off x="9339740" y="1706880"/>
            <a:ext cx="1744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Instabase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8A08FC-E5ED-5C49-A489-9FB2694C8DBE}"/>
              </a:ext>
            </a:extLst>
          </p:cNvPr>
          <p:cNvSpPr txBox="1"/>
          <p:nvPr/>
        </p:nvSpPr>
        <p:spPr>
          <a:xfrm>
            <a:off x="648448" y="2673342"/>
            <a:ext cx="30374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Selecting desired text is easier than writing regex</a:t>
            </a: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Seeing previews is good</a:t>
            </a: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1716B8-161D-7245-B22D-8D8941877B79}"/>
              </a:ext>
            </a:extLst>
          </p:cNvPr>
          <p:cNvSpPr txBox="1"/>
          <p:nvPr/>
        </p:nvSpPr>
        <p:spPr>
          <a:xfrm>
            <a:off x="4538772" y="2660987"/>
            <a:ext cx="34001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Documents have similar types of data (titles, paragraphs) </a:t>
            </a: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Lots of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variation in docs </a:t>
            </a:r>
          </a:p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Less data variation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7EF34F-A971-8041-9074-087881465391}"/>
              </a:ext>
            </a:extLst>
          </p:cNvPr>
          <p:cNvSpPr txBox="1"/>
          <p:nvPr/>
        </p:nvSpPr>
        <p:spPr>
          <a:xfrm>
            <a:off x="8611121" y="2660987"/>
            <a:ext cx="3201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 design variation</a:t>
            </a:r>
          </a:p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Element to extract is hard</a:t>
            </a:r>
          </a:p>
        </p:txBody>
      </p:sp>
    </p:spTree>
    <p:extLst>
      <p:ext uri="{BB962C8B-B14F-4D97-AF65-F5344CB8AC3E}">
        <p14:creationId xmlns:p14="http://schemas.microsoft.com/office/powerpoint/2010/main" val="20846961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FA871-0E28-D543-A2DC-049CD4D1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Why Do They Focus on Interaction?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243B406-F654-EF47-A7A8-F8B415F58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03858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Same Goals: extract tables for text documents/inputs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Why not just build better ML models?</a:t>
            </a:r>
          </a:p>
          <a:p>
            <a:r>
              <a:rPr lang="en-US" dirty="0"/>
              <a:t>What users want extracted depends on the user</a:t>
            </a:r>
          </a:p>
          <a:p>
            <a:r>
              <a:rPr lang="en-US" dirty="0"/>
              <a:t>Lack of labels for each task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Shared building blocks across tasks, but different compositions</a:t>
            </a:r>
          </a:p>
          <a:p>
            <a:r>
              <a:rPr lang="en-US" dirty="0"/>
              <a:t>Point and select content</a:t>
            </a:r>
          </a:p>
          <a:p>
            <a:r>
              <a:rPr lang="en-US" dirty="0"/>
              <a:t>Box detection, visual features (positioning, size)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User interaction</a:t>
            </a:r>
          </a:p>
          <a:p>
            <a:r>
              <a:rPr lang="en-US" dirty="0"/>
              <a:t>Language to solve task</a:t>
            </a:r>
          </a:p>
          <a:p>
            <a:r>
              <a:rPr lang="en-US" dirty="0"/>
              <a:t>Interface and interactions to help use the language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B409A61-43FC-704D-9970-0088D626AEAA}"/>
              </a:ext>
            </a:extLst>
          </p:cNvPr>
          <p:cNvGrpSpPr/>
          <p:nvPr/>
        </p:nvGrpSpPr>
        <p:grpSpPr>
          <a:xfrm>
            <a:off x="9835486" y="511643"/>
            <a:ext cx="1638526" cy="1472604"/>
            <a:chOff x="871231" y="2013095"/>
            <a:chExt cx="2065649" cy="185647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8C03813-D0E2-8C44-BBCD-0F0E290E9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78" t="1410" r="27053" b="49290"/>
            <a:stretch/>
          </p:blipFill>
          <p:spPr>
            <a:xfrm>
              <a:off x="1045033" y="2709511"/>
              <a:ext cx="1718047" cy="116005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1CE9B1-5555-8044-AE46-B3AF6880735C}"/>
                </a:ext>
              </a:extLst>
            </p:cNvPr>
            <p:cNvSpPr txBox="1"/>
            <p:nvPr/>
          </p:nvSpPr>
          <p:spPr>
            <a:xfrm>
              <a:off x="871231" y="2013095"/>
              <a:ext cx="2065649" cy="6596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Wrangler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A052893-F963-1A46-AC92-33BD37AE4ED4}"/>
              </a:ext>
            </a:extLst>
          </p:cNvPr>
          <p:cNvGrpSpPr/>
          <p:nvPr/>
        </p:nvGrpSpPr>
        <p:grpSpPr>
          <a:xfrm>
            <a:off x="9757221" y="2564956"/>
            <a:ext cx="1795057" cy="1661629"/>
            <a:chOff x="4725939" y="2049123"/>
            <a:chExt cx="2262985" cy="209477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C04ECD9-CD9D-3245-8A90-88C4D6128D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501" r="14008" b="37058"/>
            <a:stretch/>
          </p:blipFill>
          <p:spPr>
            <a:xfrm>
              <a:off x="4725939" y="2664197"/>
              <a:ext cx="2262985" cy="147969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DD9BFE-EBDE-7F49-A24A-2E9202484386}"/>
                </a:ext>
              </a:extLst>
            </p:cNvPr>
            <p:cNvSpPr txBox="1"/>
            <p:nvPr/>
          </p:nvSpPr>
          <p:spPr>
            <a:xfrm>
              <a:off x="4997187" y="2049123"/>
              <a:ext cx="1720486" cy="659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Texture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2EA1F08-7836-4240-B67D-432625FE999F}"/>
              </a:ext>
            </a:extLst>
          </p:cNvPr>
          <p:cNvGrpSpPr/>
          <p:nvPr/>
        </p:nvGrpSpPr>
        <p:grpSpPr>
          <a:xfrm>
            <a:off x="9782555" y="4807294"/>
            <a:ext cx="1744388" cy="1750685"/>
            <a:chOff x="9069479" y="2067134"/>
            <a:chExt cx="2199107" cy="22070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329E73E-63BF-8049-BB0A-D95080944A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2825" b="31102"/>
            <a:stretch/>
          </p:blipFill>
          <p:spPr>
            <a:xfrm>
              <a:off x="9206224" y="2673341"/>
              <a:ext cx="1925616" cy="160083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6C25E9-A96A-A049-B0EF-36999F4496A1}"/>
                </a:ext>
              </a:extLst>
            </p:cNvPr>
            <p:cNvSpPr txBox="1"/>
            <p:nvPr/>
          </p:nvSpPr>
          <p:spPr>
            <a:xfrm>
              <a:off x="9069479" y="2067134"/>
              <a:ext cx="2199107" cy="659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err="1">
                  <a:latin typeface="Arial" panose="020B0604020202020204" pitchFamily="34" charset="0"/>
                  <a:cs typeface="Arial" panose="020B0604020202020204" pitchFamily="34" charset="0"/>
                </a:rPr>
                <a:t>Instabase</a:t>
              </a:r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554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Interface</a:t>
            </a:r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Interactions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Select row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Select column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Click data quality bar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Select text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Edit value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Assign column names, data types or semantic roles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03062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Inference Engine</a:t>
            </a:r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Each parameter independent of other parameters</a:t>
            </a:r>
            <a:endParaRPr/>
          </a:p>
          <a:p>
            <a:r>
              <a:rPr lang="en"/>
              <a:t>3 types of transform parameters: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Row:</a:t>
            </a:r>
            <a:endParaRPr/>
          </a:p>
          <a:p>
            <a:pPr lvl="2">
              <a:spcBef>
                <a:spcPts val="0"/>
              </a:spcBef>
            </a:pPr>
            <a:r>
              <a:rPr lang="en"/>
              <a:t>“row is empty”</a:t>
            </a:r>
            <a:endParaRPr/>
          </a:p>
          <a:p>
            <a:pPr lvl="2">
              <a:spcBef>
                <a:spcPts val="0"/>
              </a:spcBef>
            </a:pPr>
            <a:r>
              <a:rPr lang="en"/>
              <a:t>“column [equals | starts with | ends with | contains] selected- value”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Column</a:t>
            </a:r>
            <a:endParaRPr/>
          </a:p>
          <a:p>
            <a:pPr lvl="2">
              <a:spcBef>
                <a:spcPts val="0"/>
              </a:spcBef>
            </a:pPr>
            <a:r>
              <a:rPr lang="en"/>
              <a:t>Interacted columns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92630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Inference Engine</a:t>
            </a:r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7956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Text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Index range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Regular expression generation</a:t>
            </a:r>
            <a:endParaRPr/>
          </a:p>
          <a:p>
            <a:pPr lvl="2">
              <a:spcBef>
                <a:spcPts val="0"/>
              </a:spcBef>
            </a:pPr>
            <a:r>
              <a:rPr lang="en"/>
              <a:t>5 token window around selection</a:t>
            </a:r>
            <a:endParaRPr/>
          </a:p>
          <a:p>
            <a:pPr lvl="2">
              <a:spcBef>
                <a:spcPts val="0"/>
              </a:spcBef>
            </a:pPr>
            <a:r>
              <a:rPr lang="en"/>
              <a:t>Generate ll label sequences for before, after, and within selection</a:t>
            </a:r>
            <a:endParaRPr/>
          </a:p>
          <a:p>
            <a:pPr lvl="2">
              <a:spcBef>
                <a:spcPts val="0"/>
              </a:spcBef>
            </a:pPr>
            <a:r>
              <a:rPr lang="en"/>
              <a:t>Filter out non-unique patterns</a:t>
            </a:r>
            <a:endParaRPr/>
          </a:p>
          <a:p>
            <a:r>
              <a:rPr lang="en"/>
              <a:t>Generates list of transforms that can take in the generated parameters</a:t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400" y="1560167"/>
            <a:ext cx="4574397" cy="468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324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/>
              <a:t>Inference Engine</a:t>
            </a:r>
            <a:endParaRPr/>
          </a:p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Ranking transformation suggestions</a:t>
            </a:r>
            <a:endParaRPr/>
          </a:p>
          <a:p>
            <a:r>
              <a:rPr lang="en"/>
              <a:t>Using user corpus (initialized by researchers, then built up over studies)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Matches on equivalence — same transform type and equivalent parameters</a:t>
            </a:r>
            <a:endParaRPr/>
          </a:p>
          <a:p>
            <a:r>
              <a:rPr lang="en"/>
              <a:t>Ranking criteria (1-3 based on transform type, 4-5 within):</a:t>
            </a:r>
            <a:endParaRPr/>
          </a:p>
          <a:p>
            <a:pPr marL="1219170" indent="-423323">
              <a:buSzPts val="1400"/>
              <a:buAutoNum type="arabicPeriod"/>
            </a:pPr>
            <a:r>
              <a:rPr lang="en" sz="1867"/>
              <a:t>Explicit interactions</a:t>
            </a:r>
            <a:endParaRPr sz="1867"/>
          </a:p>
          <a:p>
            <a:pPr marL="1219170" indent="-423323">
              <a:buSzPts val="1400"/>
              <a:buAutoNum type="arabicPeriod"/>
            </a:pPr>
            <a:r>
              <a:rPr lang="en" sz="1867"/>
              <a:t>Specification difficulty</a:t>
            </a:r>
            <a:endParaRPr sz="1867"/>
          </a:p>
          <a:p>
            <a:pPr marL="1828754" lvl="1">
              <a:spcBef>
                <a:spcPts val="0"/>
              </a:spcBef>
            </a:pPr>
            <a:r>
              <a:rPr lang="en"/>
              <a:t>Label, row, text are </a:t>
            </a:r>
            <a:r>
              <a:rPr lang="en" i="1"/>
              <a:t>easy</a:t>
            </a:r>
            <a:r>
              <a:rPr lang="en"/>
              <a:t>, all others are </a:t>
            </a:r>
            <a:r>
              <a:rPr lang="en" i="1"/>
              <a:t>hard</a:t>
            </a:r>
            <a:endParaRPr i="1"/>
          </a:p>
          <a:p>
            <a:pPr marL="1219170" indent="-423323">
              <a:buSzPts val="1400"/>
              <a:buAutoNum type="arabicPeriod"/>
            </a:pPr>
            <a:r>
              <a:rPr lang="en" sz="1867"/>
              <a:t>Corpus frequency, given preceding interaction</a:t>
            </a:r>
            <a:endParaRPr sz="1867"/>
          </a:p>
          <a:p>
            <a:pPr marL="1219170" indent="-423323">
              <a:buSzPts val="1400"/>
              <a:buAutoNum type="arabicPeriod"/>
            </a:pPr>
            <a:r>
              <a:rPr lang="en" sz="1867"/>
              <a:t>Corpus frequency within transform type</a:t>
            </a:r>
            <a:endParaRPr sz="1867"/>
          </a:p>
          <a:p>
            <a:pPr marL="1219170" indent="-423323">
              <a:buSzPts val="1400"/>
              <a:buAutoNum type="arabicPeriod"/>
            </a:pPr>
            <a:r>
              <a:rPr lang="en" sz="1867"/>
              <a:t>Transform complexity (generated score)</a:t>
            </a:r>
            <a:endParaRPr sz="1867"/>
          </a:p>
          <a:p>
            <a:r>
              <a:rPr lang="en"/>
              <a:t>Filter for diversity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5396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28575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BF154AC3-A815-BE40-B629-2D5252A9E010}" vid="{FBB58635-D6C2-9549-8DC4-70725DB0CA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826</TotalTime>
  <Words>1893</Words>
  <Application>Microsoft Macintosh PowerPoint</Application>
  <PresentationFormat>Widescreen</PresentationFormat>
  <Paragraphs>518</Paragraphs>
  <Slides>58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1" baseType="lpstr">
      <vt:lpstr>Arial</vt:lpstr>
      <vt:lpstr>Calibri</vt:lpstr>
      <vt:lpstr>Office Theme</vt:lpstr>
      <vt:lpstr>Wrangler</vt:lpstr>
      <vt:lpstr>Data Cleaning</vt:lpstr>
      <vt:lpstr>Related Work</vt:lpstr>
      <vt:lpstr>Related Work</vt:lpstr>
      <vt:lpstr>Wrangler Transformations</vt:lpstr>
      <vt:lpstr>Interface</vt:lpstr>
      <vt:lpstr>Inference Engine</vt:lpstr>
      <vt:lpstr>Inference Engine</vt:lpstr>
      <vt:lpstr>Inference Engine </vt:lpstr>
      <vt:lpstr>Interface</vt:lpstr>
      <vt:lpstr>Evaluation</vt:lpstr>
      <vt:lpstr>Discussion</vt:lpstr>
      <vt:lpstr>A Collaborative Framework for Structure Identification over Print Documents</vt:lpstr>
      <vt:lpstr>Overview - Data Extraction over Print Documents</vt:lpstr>
      <vt:lpstr>Overview - Data Extraction over Print Documents</vt:lpstr>
      <vt:lpstr>Refiner</vt:lpstr>
      <vt:lpstr>PDFFigure2.0</vt:lpstr>
      <vt:lpstr>Introduction</vt:lpstr>
      <vt:lpstr>Related Work</vt:lpstr>
      <vt:lpstr>System Overview</vt:lpstr>
      <vt:lpstr>Developers</vt:lpstr>
      <vt:lpstr>Crowd Workers / Annotators</vt:lpstr>
      <vt:lpstr>End Users</vt:lpstr>
      <vt:lpstr>Evaluation</vt:lpstr>
      <vt:lpstr>Evaluation</vt:lpstr>
      <vt:lpstr>Discussion</vt:lpstr>
      <vt:lpstr>Textual Human Data Interfaces</vt:lpstr>
      <vt:lpstr>Welcome Back!</vt:lpstr>
      <vt:lpstr>Administrivia</vt:lpstr>
      <vt:lpstr>PowerPoint Presentation</vt:lpstr>
      <vt:lpstr>PowerPoint Presentation</vt:lpstr>
      <vt:lpstr>Wrangler Discussion</vt:lpstr>
      <vt:lpstr>Wrangler thoughts</vt:lpstr>
      <vt:lpstr>Wrangler thoughts</vt:lpstr>
      <vt:lpstr>Wrangler thoughts</vt:lpstr>
      <vt:lpstr>Texture Discussion</vt:lpstr>
      <vt:lpstr>Real use case for Texture?</vt:lpstr>
      <vt:lpstr>Real use case for Texture?</vt:lpstr>
      <vt:lpstr>Real use case for Texture?</vt:lpstr>
      <vt:lpstr>General Discussion</vt:lpstr>
      <vt:lpstr>Predictive Interaction (Heer, Hellerstein, Kandel 15)</vt:lpstr>
      <vt:lpstr>Predictive Interaction (Heer, Hellerstein, Kandel 15)</vt:lpstr>
      <vt:lpstr>Predictive Interaction (Heer, Hellerstein, Kandel 15)</vt:lpstr>
      <vt:lpstr>How best to combine HDIs and AI?</vt:lpstr>
      <vt:lpstr>How best to combine HDIs and AI?</vt:lpstr>
      <vt:lpstr>How best to combine HDIs and AI?</vt:lpstr>
      <vt:lpstr>How best to combine HDIs and AI?</vt:lpstr>
      <vt:lpstr>Why Combine HDIs and AI anyways?</vt:lpstr>
      <vt:lpstr>Contrast between the three systems</vt:lpstr>
      <vt:lpstr>Compare: Problems They Tackle</vt:lpstr>
      <vt:lpstr>Compare: Assumptions About Setting/Users</vt:lpstr>
      <vt:lpstr>Compare: How They Model the Problem</vt:lpstr>
      <vt:lpstr>Compare: How They Model the Problem</vt:lpstr>
      <vt:lpstr>Compare: How They Model the Problem</vt:lpstr>
      <vt:lpstr>Compare: How They Model the Problem</vt:lpstr>
      <vt:lpstr>Compare: Errors &amp; Verifying that “It Worked”</vt:lpstr>
      <vt:lpstr>Compare: Why Focus on HDI?</vt:lpstr>
      <vt:lpstr>Why Do They Focus on Interaction?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Yiru Chen</cp:lastModifiedBy>
  <cp:revision>110</cp:revision>
  <dcterms:created xsi:type="dcterms:W3CDTF">2020-03-31T15:00:22Z</dcterms:created>
  <dcterms:modified xsi:type="dcterms:W3CDTF">2020-04-02T05:33:20Z</dcterms:modified>
</cp:coreProperties>
</file>